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</p:sldIdLst>
  <p:sldSz cy="8229600" cx="14630400"/>
  <p:notesSz cx="8229600" cy="14630400"/>
  <p:embeddedFontLst>
    <p:embeddedFont>
      <p:font typeface="Sora SemiBold"/>
      <p:regular r:id="rId15"/>
      <p:bold r:id="rId16"/>
    </p:embeddedFont>
    <p:embeddedFont>
      <p:font typeface="Sora Light"/>
      <p:regular r:id="rId17"/>
      <p:bold r:id="rId1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19" roundtripDataSignature="AMtx7mi965xIC7kHNDkSiVaAqpmWxJ4Yp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SoraSemiBold-regular.fntdata"/><Relationship Id="rId14" Type="http://schemas.openxmlformats.org/officeDocument/2006/relationships/slide" Target="slides/slide10.xml"/><Relationship Id="rId17" Type="http://schemas.openxmlformats.org/officeDocument/2006/relationships/font" Target="fonts/SoraLight-regular.fntdata"/><Relationship Id="rId16" Type="http://schemas.openxmlformats.org/officeDocument/2006/relationships/font" Target="fonts/SoraSemiBold-bold.fntdata"/><Relationship Id="rId5" Type="http://schemas.openxmlformats.org/officeDocument/2006/relationships/slide" Target="slides/slide1.xml"/><Relationship Id="rId19" Type="http://customschemas.google.com/relationships/presentationmetadata" Target="metadata"/><Relationship Id="rId6" Type="http://schemas.openxmlformats.org/officeDocument/2006/relationships/slide" Target="slides/slide2.xml"/><Relationship Id="rId18" Type="http://schemas.openxmlformats.org/officeDocument/2006/relationships/font" Target="fonts/SoraLight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/>
              <a:t>‹#›</a:t>
            </a:fld>
            <a:endParaRPr b="0" i="0" sz="1200" u="none" cap="none" strike="noStrike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" name="Google Shape;53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5986e7f232_0_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35986e7f232_0_2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g35986e7f232_0_2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" name="Google Shape;64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3" name="Google Shape;83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5986e7f232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9" name="Google Shape;99;g35986e7f232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g35986e7f232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5" name="Google Shape;115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2" name="Google Shape;132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7" name="Google Shape;147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9" name="Google Shape;169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8" name="Google Shape;188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1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 master">
  <p:cSld name="Slide 1 master">
    <p:bg>
      <p:bgPr>
        <a:solidFill>
          <a:srgbClr val="000000"/>
        </a:solidFill>
      </p:bgPr>
    </p:bg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1" name="Google Shape;11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1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3" name="Google Shape;13;p12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0 master">
  <p:cSld name="Slide 10 master">
    <p:bg>
      <p:bgPr>
        <a:solidFill>
          <a:srgbClr val="000000"/>
        </a:solid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7" name="Google Shape;47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2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9" name="Google Shape;49;p21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 master">
  <p:cSld name="Slide 2 master">
    <p:bg>
      <p:bgPr>
        <a:solidFill>
          <a:srgbClr val="000000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5" name="Google Shape;15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1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7" name="Google Shape;17;p13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master">
  <p:cSld name="Slide 3 master">
    <p:bg>
      <p:bgPr>
        <a:solidFill>
          <a:srgbClr val="000000"/>
        </a:solid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9" name="Google Shape;19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1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1" name="Google Shape;21;p14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4 master">
  <p:cSld name="Slide 4 master">
    <p:bg>
      <p:bgPr>
        <a:solidFill>
          <a:srgbClr val="000000"/>
        </a:solid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3" name="Google Shape;23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1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5" name="Google Shape;25;p15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5 master">
  <p:cSld name="Slide 5 master">
    <p:bg>
      <p:bgPr>
        <a:solidFill>
          <a:srgbClr val="000000"/>
        </a:solid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7" name="Google Shape;27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1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9" name="Google Shape;29;p16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6 master">
  <p:cSld name="Slide 6 master">
    <p:bg>
      <p:bgPr>
        <a:solidFill>
          <a:srgbClr val="000000"/>
        </a:solid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1" name="Google Shape;31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1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3" name="Google Shape;33;p17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7 master">
  <p:cSld name="Slide 7 master">
    <p:bg>
      <p:bgPr>
        <a:solidFill>
          <a:srgbClr val="000000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5" name="Google Shape;35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1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7" name="Google Shape;37;p18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8 master">
  <p:cSld name="Slide 8 master">
    <p:bg>
      <p:bgPr>
        <a:solidFill>
          <a:srgbClr val="000000"/>
        </a:solid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9" name="Google Shape;39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1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1" name="Google Shape;41;p19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9 master">
  <p:cSld name="Slide 9 master">
    <p:bg>
      <p:bgPr>
        <a:solidFill>
          <a:srgbClr val="000000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3" name="Google Shape;43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2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5" name="Google Shape;45;p20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4.png"/><Relationship Id="rId4" Type="http://schemas.openxmlformats.org/officeDocument/2006/relationships/image" Target="../media/image2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9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8.png"/><Relationship Id="rId4" Type="http://schemas.openxmlformats.org/officeDocument/2006/relationships/image" Target="../media/image27.png"/><Relationship Id="rId5" Type="http://schemas.openxmlformats.org/officeDocument/2006/relationships/image" Target="../media/image2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0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56" name="Google Shape;56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"/>
          <p:cNvSpPr/>
          <p:nvPr/>
        </p:nvSpPr>
        <p:spPr>
          <a:xfrm>
            <a:off x="6244709" y="2754749"/>
            <a:ext cx="7627382" cy="14254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842"/>
              </a:lnSpc>
              <a:spcBef>
                <a:spcPts val="0"/>
              </a:spcBef>
              <a:spcAft>
                <a:spcPts val="0"/>
              </a:spcAft>
              <a:buClr>
                <a:srgbClr val="1F1E1E"/>
              </a:buClr>
              <a:buSzPts val="4450"/>
              <a:buFont typeface="Sora SemiBold"/>
              <a:buNone/>
            </a:pPr>
            <a:r>
              <a:rPr b="1" i="0" lang="en-US" sz="4450" u="none" cap="none" strike="noStrike">
                <a:solidFill>
                  <a:srgbClr val="1F1E1E"/>
                </a:solidFill>
                <a:latin typeface="Sora SemiBold"/>
                <a:ea typeface="Sora SemiBold"/>
                <a:cs typeface="Sora SemiBold"/>
                <a:sym typeface="Sora SemiBold"/>
              </a:rPr>
              <a:t>Retail Sales Data – Price Trends</a:t>
            </a:r>
            <a:endParaRPr b="0" i="0" sz="4450" u="none" cap="none" strike="noStrike"/>
          </a:p>
        </p:txBody>
      </p:sp>
      <p:sp>
        <p:nvSpPr>
          <p:cNvPr id="58" name="Google Shape;58;p1"/>
          <p:cNvSpPr/>
          <p:nvPr/>
        </p:nvSpPr>
        <p:spPr>
          <a:xfrm>
            <a:off x="6244709" y="4505087"/>
            <a:ext cx="7627382" cy="3467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700"/>
              <a:buFont typeface="Sora Light"/>
              <a:buNone/>
            </a:pPr>
            <a:r>
              <a:rPr b="0" i="0" lang="en-US" sz="1700" u="none" cap="none" strike="noStrike">
                <a:solidFill>
                  <a:srgbClr val="3B3535"/>
                </a:solidFill>
                <a:latin typeface="Sora Light"/>
                <a:ea typeface="Sora Light"/>
                <a:cs typeface="Sora Light"/>
                <a:sym typeface="Sora Light"/>
              </a:rPr>
              <a:t>Group Project Presentation by Pranay &amp; Niharika</a:t>
            </a:r>
            <a:endParaRPr b="0" i="0" sz="1700" u="none" cap="none" strike="noStrike"/>
          </a:p>
        </p:txBody>
      </p:sp>
      <p:sp>
        <p:nvSpPr>
          <p:cNvPr id="59" name="Google Shape;59;p1"/>
          <p:cNvSpPr/>
          <p:nvPr/>
        </p:nvSpPr>
        <p:spPr>
          <a:xfrm>
            <a:off x="6244709" y="5111710"/>
            <a:ext cx="346591" cy="346591"/>
          </a:xfrm>
          <a:prstGeom prst="roundRect">
            <a:avLst>
              <a:gd fmla="val 26380043" name="adj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1"/>
          <p:cNvSpPr/>
          <p:nvPr/>
        </p:nvSpPr>
        <p:spPr>
          <a:xfrm>
            <a:off x="6699528" y="5095518"/>
            <a:ext cx="2493883" cy="3792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476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2100"/>
              <a:buFont typeface="Sora"/>
              <a:buNone/>
            </a:pPr>
            <a:r>
              <a:t/>
            </a:r>
            <a:endParaRPr b="0" i="0" sz="2100" u="none" cap="none" strike="noStrike"/>
          </a:p>
        </p:txBody>
      </p:sp>
      <p:pic>
        <p:nvPicPr>
          <p:cNvPr id="61" name="Google Shape;61;p1" title="Screenshot 2025-05-17 at 17.29.54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879300" y="7655950"/>
            <a:ext cx="2751100" cy="573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g35986e7f232_0_27" title="istockphoto-665293828-612x612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67" name="Google Shape;67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2"/>
          <p:cNvSpPr/>
          <p:nvPr/>
        </p:nvSpPr>
        <p:spPr>
          <a:xfrm>
            <a:off x="758309" y="708660"/>
            <a:ext cx="5701546" cy="712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842"/>
              </a:lnSpc>
              <a:spcBef>
                <a:spcPts val="0"/>
              </a:spcBef>
              <a:spcAft>
                <a:spcPts val="0"/>
              </a:spcAft>
              <a:buClr>
                <a:srgbClr val="1F1E1E"/>
              </a:buClr>
              <a:buSzPts val="4450"/>
              <a:buFont typeface="Sora SemiBold"/>
              <a:buNone/>
            </a:pPr>
            <a:r>
              <a:rPr b="1" i="0" lang="en-US" sz="4450" u="none" cap="none" strike="noStrike">
                <a:solidFill>
                  <a:srgbClr val="1F1E1E"/>
                </a:solidFill>
                <a:latin typeface="Sora SemiBold"/>
                <a:ea typeface="Sora SemiBold"/>
                <a:cs typeface="Sora SemiBold"/>
                <a:sym typeface="Sora SemiBold"/>
              </a:rPr>
              <a:t>Project Objective</a:t>
            </a:r>
            <a:endParaRPr b="0" i="0" sz="4450" u="none" cap="none" strike="noStrike"/>
          </a:p>
        </p:txBody>
      </p:sp>
      <p:sp>
        <p:nvSpPr>
          <p:cNvPr id="69" name="Google Shape;69;p2"/>
          <p:cNvSpPr/>
          <p:nvPr/>
        </p:nvSpPr>
        <p:spPr>
          <a:xfrm>
            <a:off x="758309" y="1746290"/>
            <a:ext cx="7627382" cy="1281232"/>
          </a:xfrm>
          <a:prstGeom prst="roundRect">
            <a:avLst>
              <a:gd fmla="val 7102" name="adj"/>
            </a:avLst>
          </a:prstGeom>
          <a:solidFill>
            <a:srgbClr val="F9D2D6"/>
          </a:solidFill>
          <a:ln cap="flat" cmpd="sng" w="9525">
            <a:solidFill>
              <a:srgbClr val="DFB8B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2"/>
          <p:cNvSpPr/>
          <p:nvPr/>
        </p:nvSpPr>
        <p:spPr>
          <a:xfrm>
            <a:off x="982504" y="1970484"/>
            <a:ext cx="3609975" cy="3562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2200"/>
              <a:buFont typeface="Sora SemiBold"/>
              <a:buNone/>
            </a:pPr>
            <a:r>
              <a:rPr b="1" i="0" lang="en-US" sz="2200" u="none" cap="none" strike="noStrike">
                <a:solidFill>
                  <a:srgbClr val="3B3535"/>
                </a:solidFill>
                <a:latin typeface="Sora SemiBold"/>
                <a:ea typeface="Sora SemiBold"/>
                <a:cs typeface="Sora SemiBold"/>
                <a:sym typeface="Sora SemiBold"/>
              </a:rPr>
              <a:t>Data Cleaning &amp; Analysis</a:t>
            </a:r>
            <a:endParaRPr b="0" i="0" sz="2200" u="none" cap="none" strike="noStrike"/>
          </a:p>
        </p:txBody>
      </p:sp>
      <p:sp>
        <p:nvSpPr>
          <p:cNvPr id="71" name="Google Shape;71;p2"/>
          <p:cNvSpPr/>
          <p:nvPr/>
        </p:nvSpPr>
        <p:spPr>
          <a:xfrm>
            <a:off x="982504" y="2456617"/>
            <a:ext cx="7178993" cy="3467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700"/>
              <a:buFont typeface="Sora Light"/>
              <a:buNone/>
            </a:pPr>
            <a:r>
              <a:rPr b="0" i="0" lang="en-US" sz="1700" u="none" cap="none" strike="noStrike">
                <a:solidFill>
                  <a:srgbClr val="3B3535"/>
                </a:solidFill>
                <a:latin typeface="Sora Light"/>
                <a:ea typeface="Sora Light"/>
                <a:cs typeface="Sora Light"/>
                <a:sym typeface="Sora Light"/>
              </a:rPr>
              <a:t>Using Python and SQL for accuracy</a:t>
            </a:r>
            <a:endParaRPr b="0" i="0" sz="1700" u="none" cap="none" strike="noStrike"/>
          </a:p>
        </p:txBody>
      </p:sp>
      <p:sp>
        <p:nvSpPr>
          <p:cNvPr id="72" name="Google Shape;72;p2"/>
          <p:cNvSpPr/>
          <p:nvPr/>
        </p:nvSpPr>
        <p:spPr>
          <a:xfrm>
            <a:off x="758309" y="3244096"/>
            <a:ext cx="7627382" cy="1281232"/>
          </a:xfrm>
          <a:prstGeom prst="roundRect">
            <a:avLst>
              <a:gd fmla="val 7102" name="adj"/>
            </a:avLst>
          </a:prstGeom>
          <a:solidFill>
            <a:srgbClr val="F9D2D6"/>
          </a:solidFill>
          <a:ln cap="flat" cmpd="sng" w="9525">
            <a:solidFill>
              <a:srgbClr val="DFB8B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2"/>
          <p:cNvSpPr/>
          <p:nvPr/>
        </p:nvSpPr>
        <p:spPr>
          <a:xfrm>
            <a:off x="982504" y="3468291"/>
            <a:ext cx="2850713" cy="3562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2200"/>
              <a:buFont typeface="Sora SemiBold"/>
              <a:buNone/>
            </a:pPr>
            <a:r>
              <a:rPr b="1" i="0" lang="en-US" sz="2200" u="none" cap="none" strike="noStrike">
                <a:solidFill>
                  <a:srgbClr val="3B3535"/>
                </a:solidFill>
                <a:latin typeface="Sora SemiBold"/>
                <a:ea typeface="Sora SemiBold"/>
                <a:cs typeface="Sora SemiBold"/>
                <a:sym typeface="Sora SemiBold"/>
              </a:rPr>
              <a:t>Trend Extraction</a:t>
            </a:r>
            <a:endParaRPr b="0" i="0" sz="2200" u="none" cap="none" strike="noStrike"/>
          </a:p>
        </p:txBody>
      </p:sp>
      <p:sp>
        <p:nvSpPr>
          <p:cNvPr id="74" name="Google Shape;74;p2"/>
          <p:cNvSpPr/>
          <p:nvPr/>
        </p:nvSpPr>
        <p:spPr>
          <a:xfrm>
            <a:off x="982504" y="3954423"/>
            <a:ext cx="7178993" cy="3467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700"/>
              <a:buFont typeface="Sora Light"/>
              <a:buNone/>
            </a:pPr>
            <a:r>
              <a:rPr b="0" i="0" lang="en-US" sz="1700" u="none" cap="none" strike="noStrike">
                <a:solidFill>
                  <a:srgbClr val="3B3535"/>
                </a:solidFill>
                <a:latin typeface="Sora Light"/>
                <a:ea typeface="Sora Light"/>
                <a:cs typeface="Sora Light"/>
                <a:sym typeface="Sora Light"/>
              </a:rPr>
              <a:t>Identify sales and customer patterns</a:t>
            </a:r>
            <a:endParaRPr b="0" i="0" sz="1700" u="none" cap="none" strike="noStrike"/>
          </a:p>
        </p:txBody>
      </p:sp>
      <p:sp>
        <p:nvSpPr>
          <p:cNvPr id="75" name="Google Shape;75;p2"/>
          <p:cNvSpPr/>
          <p:nvPr/>
        </p:nvSpPr>
        <p:spPr>
          <a:xfrm>
            <a:off x="758309" y="4741902"/>
            <a:ext cx="7627382" cy="1281232"/>
          </a:xfrm>
          <a:prstGeom prst="roundRect">
            <a:avLst>
              <a:gd fmla="val 7102" name="adj"/>
            </a:avLst>
          </a:prstGeom>
          <a:solidFill>
            <a:srgbClr val="F9D2D6"/>
          </a:solidFill>
          <a:ln cap="flat" cmpd="sng" w="9525">
            <a:solidFill>
              <a:srgbClr val="DFB8B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2"/>
          <p:cNvSpPr/>
          <p:nvPr/>
        </p:nvSpPr>
        <p:spPr>
          <a:xfrm>
            <a:off x="982504" y="4966097"/>
            <a:ext cx="2850713" cy="3562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2200"/>
              <a:buFont typeface="Sora SemiBold"/>
              <a:buNone/>
            </a:pPr>
            <a:r>
              <a:rPr b="1" i="0" lang="en-US" sz="2200" u="none" cap="none" strike="noStrike">
                <a:solidFill>
                  <a:srgbClr val="3B3535"/>
                </a:solidFill>
                <a:latin typeface="Sora SemiBold"/>
                <a:ea typeface="Sora SemiBold"/>
                <a:cs typeface="Sora SemiBold"/>
                <a:sym typeface="Sora SemiBold"/>
              </a:rPr>
              <a:t>Visualizations</a:t>
            </a:r>
            <a:endParaRPr b="0" i="0" sz="2200" u="none" cap="none" strike="noStrike"/>
          </a:p>
        </p:txBody>
      </p:sp>
      <p:sp>
        <p:nvSpPr>
          <p:cNvPr id="77" name="Google Shape;77;p2"/>
          <p:cNvSpPr/>
          <p:nvPr/>
        </p:nvSpPr>
        <p:spPr>
          <a:xfrm>
            <a:off x="982504" y="5452229"/>
            <a:ext cx="7178993" cy="3467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700"/>
              <a:buFont typeface="Sora Light"/>
              <a:buNone/>
            </a:pPr>
            <a:r>
              <a:rPr b="0" i="0" lang="en-US" sz="1700" u="none" cap="none" strike="noStrike">
                <a:solidFill>
                  <a:srgbClr val="3B3535"/>
                </a:solidFill>
                <a:latin typeface="Sora Light"/>
                <a:ea typeface="Sora Light"/>
                <a:cs typeface="Sora Light"/>
                <a:sym typeface="Sora Light"/>
              </a:rPr>
              <a:t>Pandas, Seaborn, Matplotlib tools</a:t>
            </a:r>
            <a:endParaRPr b="0" i="0" sz="1700" u="none" cap="none" strike="noStrike"/>
          </a:p>
        </p:txBody>
      </p:sp>
      <p:sp>
        <p:nvSpPr>
          <p:cNvPr id="78" name="Google Shape;78;p2"/>
          <p:cNvSpPr/>
          <p:nvPr/>
        </p:nvSpPr>
        <p:spPr>
          <a:xfrm>
            <a:off x="758309" y="6239708"/>
            <a:ext cx="7627382" cy="1281232"/>
          </a:xfrm>
          <a:prstGeom prst="roundRect">
            <a:avLst>
              <a:gd fmla="val 7102" name="adj"/>
            </a:avLst>
          </a:prstGeom>
          <a:solidFill>
            <a:srgbClr val="F9D2D6"/>
          </a:solidFill>
          <a:ln cap="flat" cmpd="sng" w="9525">
            <a:solidFill>
              <a:srgbClr val="DFB8B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2"/>
          <p:cNvSpPr/>
          <p:nvPr/>
        </p:nvSpPr>
        <p:spPr>
          <a:xfrm>
            <a:off x="982504" y="6463903"/>
            <a:ext cx="2850713" cy="3562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2200"/>
              <a:buFont typeface="Sora SemiBold"/>
              <a:buNone/>
            </a:pPr>
            <a:r>
              <a:rPr b="1" i="0" lang="en-US" sz="2200" u="none" cap="none" strike="noStrike">
                <a:solidFill>
                  <a:srgbClr val="3B3535"/>
                </a:solidFill>
                <a:latin typeface="Sora SemiBold"/>
                <a:ea typeface="Sora SemiBold"/>
                <a:cs typeface="Sora SemiBold"/>
                <a:sym typeface="Sora SemiBold"/>
              </a:rPr>
              <a:t>Business Insights</a:t>
            </a:r>
            <a:endParaRPr b="0" i="0" sz="2200" u="none" cap="none" strike="noStrike"/>
          </a:p>
        </p:txBody>
      </p:sp>
      <p:sp>
        <p:nvSpPr>
          <p:cNvPr id="80" name="Google Shape;80;p2"/>
          <p:cNvSpPr/>
          <p:nvPr/>
        </p:nvSpPr>
        <p:spPr>
          <a:xfrm>
            <a:off x="982504" y="6950035"/>
            <a:ext cx="7178993" cy="3467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700"/>
              <a:buFont typeface="Sora Light"/>
              <a:buNone/>
            </a:pPr>
            <a:r>
              <a:rPr b="0" i="0" lang="en-US" sz="1700" u="none" cap="none" strike="noStrike">
                <a:solidFill>
                  <a:srgbClr val="3B3535"/>
                </a:solidFill>
                <a:latin typeface="Sora Light"/>
                <a:ea typeface="Sora Light"/>
                <a:cs typeface="Sora Light"/>
                <a:sym typeface="Sora Light"/>
              </a:rPr>
              <a:t>Actionable recommendations from data</a:t>
            </a:r>
            <a:endParaRPr b="0" i="0" sz="1700" u="none" cap="none" strike="noStrike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4"/>
          <p:cNvSpPr/>
          <p:nvPr/>
        </p:nvSpPr>
        <p:spPr>
          <a:xfrm>
            <a:off x="758309" y="1131570"/>
            <a:ext cx="6567249" cy="712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25842"/>
              </a:lnSpc>
              <a:spcBef>
                <a:spcPts val="0"/>
              </a:spcBef>
              <a:spcAft>
                <a:spcPts val="0"/>
              </a:spcAft>
              <a:buClr>
                <a:srgbClr val="1F1E1E"/>
              </a:buClr>
              <a:buSzPts val="4450"/>
              <a:buFont typeface="Sora SemiBold"/>
              <a:buNone/>
            </a:pPr>
            <a:r>
              <a:rPr b="1" lang="en-US" sz="4450">
                <a:solidFill>
                  <a:srgbClr val="1F1E1E"/>
                </a:solidFill>
                <a:latin typeface="Sora SemiBold"/>
                <a:ea typeface="Sora SemiBold"/>
                <a:cs typeface="Sora SemiBold"/>
                <a:sym typeface="Sora SemiBold"/>
              </a:rPr>
              <a:t>Dataset Overview</a:t>
            </a:r>
            <a:endParaRPr sz="445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25842"/>
              </a:lnSpc>
              <a:spcBef>
                <a:spcPts val="0"/>
              </a:spcBef>
              <a:spcAft>
                <a:spcPts val="0"/>
              </a:spcAft>
              <a:buClr>
                <a:srgbClr val="1F1E1E"/>
              </a:buClr>
              <a:buSzPts val="4450"/>
              <a:buFont typeface="Sora SemiBold"/>
              <a:buNone/>
            </a:pPr>
            <a:r>
              <a:t/>
            </a:r>
            <a:endParaRPr b="1" sz="4450">
              <a:solidFill>
                <a:srgbClr val="1F1E1E"/>
              </a:solidFill>
              <a:latin typeface="Sora SemiBold"/>
              <a:ea typeface="Sora SemiBold"/>
              <a:cs typeface="Sora SemiBold"/>
              <a:sym typeface="Sora SemiBold"/>
            </a:endParaRPr>
          </a:p>
        </p:txBody>
      </p:sp>
      <p:sp>
        <p:nvSpPr>
          <p:cNvPr id="87" name="Google Shape;87;p4"/>
          <p:cNvSpPr/>
          <p:nvPr/>
        </p:nvSpPr>
        <p:spPr>
          <a:xfrm>
            <a:off x="758309" y="2169200"/>
            <a:ext cx="487442" cy="487442"/>
          </a:xfrm>
          <a:prstGeom prst="roundRect">
            <a:avLst>
              <a:gd fmla="val 18669" name="adj"/>
            </a:avLst>
          </a:prstGeom>
          <a:solidFill>
            <a:srgbClr val="F9D2D6"/>
          </a:solidFill>
          <a:ln cap="flat" cmpd="sng" w="9525">
            <a:solidFill>
              <a:srgbClr val="DFB8B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4"/>
          <p:cNvSpPr/>
          <p:nvPr/>
        </p:nvSpPr>
        <p:spPr>
          <a:xfrm>
            <a:off x="1462326" y="2243614"/>
            <a:ext cx="2850713" cy="3562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1F1E1E"/>
              </a:buClr>
              <a:buSzPts val="2200"/>
              <a:buFont typeface="Sora SemiBold"/>
              <a:buNone/>
            </a:pPr>
            <a:r>
              <a:rPr b="1" lang="en-US" sz="2200">
                <a:solidFill>
                  <a:srgbClr val="1F1E1E"/>
                </a:solidFill>
                <a:latin typeface="Sora SemiBold"/>
                <a:ea typeface="Sora SemiBold"/>
                <a:cs typeface="Sora SemiBold"/>
                <a:sym typeface="Sora SemiBold"/>
              </a:rPr>
              <a:t>Source &amp; Size</a:t>
            </a:r>
            <a:endParaRPr sz="22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2200"/>
              <a:buFont typeface="Sora SemiBold"/>
              <a:buNone/>
            </a:pPr>
            <a:r>
              <a:t/>
            </a:r>
            <a:endParaRPr b="1" sz="2200">
              <a:solidFill>
                <a:srgbClr val="3B3535"/>
              </a:solidFill>
              <a:latin typeface="Sora SemiBold"/>
              <a:ea typeface="Sora SemiBold"/>
              <a:cs typeface="Sora SemiBold"/>
              <a:sym typeface="Sora SemiBold"/>
            </a:endParaRPr>
          </a:p>
        </p:txBody>
      </p:sp>
      <p:sp>
        <p:nvSpPr>
          <p:cNvPr id="89" name="Google Shape;89;p4"/>
          <p:cNvSpPr/>
          <p:nvPr/>
        </p:nvSpPr>
        <p:spPr>
          <a:xfrm>
            <a:off x="1462326" y="2729746"/>
            <a:ext cx="6923365" cy="3467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3B3535"/>
                </a:solidFill>
                <a:latin typeface="Sora Light"/>
                <a:ea typeface="Sora Light"/>
                <a:cs typeface="Sora Light"/>
                <a:sym typeface="Sora Light"/>
              </a:rPr>
              <a:t>Kaggle Online Retail Dataset</a:t>
            </a:r>
            <a:endParaRPr sz="1700">
              <a:solidFill>
                <a:srgbClr val="3B3535"/>
              </a:solidFill>
              <a:latin typeface="Sora Light"/>
              <a:ea typeface="Sora Light"/>
              <a:cs typeface="Sora Light"/>
              <a:sym typeface="Sora Light"/>
            </a:endParaRPr>
          </a:p>
          <a:p>
            <a:pPr indent="0" lvl="0" marL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3B3535"/>
                </a:solidFill>
                <a:latin typeface="Sora Light"/>
                <a:ea typeface="Sora Light"/>
                <a:cs typeface="Sora Light"/>
                <a:sym typeface="Sora Light"/>
              </a:rPr>
              <a:t>1,000 transactions</a:t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3B3535"/>
              </a:solidFill>
              <a:latin typeface="Sora Light"/>
              <a:ea typeface="Sora Light"/>
              <a:cs typeface="Sora Light"/>
              <a:sym typeface="Sora Light"/>
            </a:endParaRPr>
          </a:p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700"/>
              <a:buFont typeface="Sora Light"/>
              <a:buNone/>
            </a:pPr>
            <a:r>
              <a:t/>
            </a:r>
            <a:endParaRPr sz="1700">
              <a:solidFill>
                <a:srgbClr val="3B3535"/>
              </a:solidFill>
              <a:latin typeface="Sora Light"/>
              <a:ea typeface="Sora Light"/>
              <a:cs typeface="Sora Light"/>
              <a:sym typeface="Sora Light"/>
            </a:endParaRPr>
          </a:p>
        </p:txBody>
      </p:sp>
      <p:sp>
        <p:nvSpPr>
          <p:cNvPr id="90" name="Google Shape;90;p4"/>
          <p:cNvSpPr/>
          <p:nvPr/>
        </p:nvSpPr>
        <p:spPr>
          <a:xfrm>
            <a:off x="758284" y="3871049"/>
            <a:ext cx="487500" cy="487500"/>
          </a:xfrm>
          <a:prstGeom prst="roundRect">
            <a:avLst>
              <a:gd fmla="val 18669" name="adj"/>
            </a:avLst>
          </a:prstGeom>
          <a:solidFill>
            <a:srgbClr val="F9D2D6"/>
          </a:solidFill>
          <a:ln cap="flat" cmpd="sng" w="9525">
            <a:solidFill>
              <a:srgbClr val="DFB8B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4"/>
          <p:cNvSpPr/>
          <p:nvPr/>
        </p:nvSpPr>
        <p:spPr>
          <a:xfrm>
            <a:off x="1462326" y="3961913"/>
            <a:ext cx="2850600" cy="3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1F1E1E"/>
              </a:buClr>
              <a:buSzPts val="2200"/>
              <a:buFont typeface="Sora SemiBold"/>
              <a:buNone/>
            </a:pPr>
            <a:r>
              <a:rPr b="1" lang="en-US" sz="2200">
                <a:solidFill>
                  <a:srgbClr val="1F1E1E"/>
                </a:solidFill>
                <a:latin typeface="Sora SemiBold"/>
                <a:ea typeface="Sora SemiBold"/>
                <a:cs typeface="Sora SemiBold"/>
                <a:sym typeface="Sora SemiBold"/>
              </a:rPr>
              <a:t>Fields Included</a:t>
            </a:r>
            <a:endParaRPr sz="22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2200"/>
              <a:buFont typeface="Sora SemiBold"/>
              <a:buNone/>
            </a:pPr>
            <a:r>
              <a:t/>
            </a:r>
            <a:endParaRPr b="1" sz="2200">
              <a:solidFill>
                <a:srgbClr val="3B3535"/>
              </a:solidFill>
              <a:latin typeface="Sora SemiBold"/>
              <a:ea typeface="Sora SemiBold"/>
              <a:cs typeface="Sora SemiBold"/>
              <a:sym typeface="Sora SemiBold"/>
            </a:endParaRPr>
          </a:p>
        </p:txBody>
      </p:sp>
      <p:sp>
        <p:nvSpPr>
          <p:cNvPr id="92" name="Google Shape;92;p4"/>
          <p:cNvSpPr/>
          <p:nvPr/>
        </p:nvSpPr>
        <p:spPr>
          <a:xfrm>
            <a:off x="1462314" y="4486046"/>
            <a:ext cx="6923400" cy="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700"/>
              <a:buFont typeface="Sora Light"/>
              <a:buNone/>
            </a:pPr>
            <a:r>
              <a:rPr lang="en-US" sz="1700">
                <a:solidFill>
                  <a:srgbClr val="3B3535"/>
                </a:solidFill>
                <a:latin typeface="Sora Light"/>
                <a:ea typeface="Sora Light"/>
                <a:cs typeface="Sora Light"/>
                <a:sym typeface="Sora Light"/>
              </a:rPr>
              <a:t>Transaction ID</a:t>
            </a:r>
            <a:endParaRPr sz="1700">
              <a:solidFill>
                <a:srgbClr val="3B3535"/>
              </a:solidFill>
              <a:latin typeface="Sora Light"/>
              <a:ea typeface="Sora Light"/>
              <a:cs typeface="Sora Light"/>
              <a:sym typeface="Sora Light"/>
            </a:endParaRPr>
          </a:p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700"/>
              <a:buFont typeface="Sora Light"/>
              <a:buNone/>
            </a:pPr>
            <a:r>
              <a:rPr lang="en-US" sz="1700">
                <a:solidFill>
                  <a:srgbClr val="3B3535"/>
                </a:solidFill>
                <a:latin typeface="Sora Light"/>
                <a:ea typeface="Sora Light"/>
                <a:cs typeface="Sora Light"/>
                <a:sym typeface="Sora Light"/>
              </a:rPr>
              <a:t>Country</a:t>
            </a:r>
            <a:br>
              <a:rPr lang="en-US" sz="1700">
                <a:solidFill>
                  <a:srgbClr val="3B3535"/>
                </a:solidFill>
                <a:latin typeface="Sora Light"/>
                <a:ea typeface="Sora Light"/>
                <a:cs typeface="Sora Light"/>
                <a:sym typeface="Sora Light"/>
              </a:rPr>
            </a:br>
            <a:r>
              <a:rPr lang="en-US" sz="1700">
                <a:solidFill>
                  <a:srgbClr val="3B3535"/>
                </a:solidFill>
                <a:latin typeface="Sora Light"/>
                <a:ea typeface="Sora Light"/>
                <a:cs typeface="Sora Light"/>
                <a:sym typeface="Sora Light"/>
              </a:rPr>
              <a:t>Age</a:t>
            </a:r>
            <a:endParaRPr sz="1700">
              <a:solidFill>
                <a:srgbClr val="3B3535"/>
              </a:solidFill>
              <a:latin typeface="Sora Light"/>
              <a:ea typeface="Sora Light"/>
              <a:cs typeface="Sora Light"/>
              <a:sym typeface="Sora Light"/>
            </a:endParaRPr>
          </a:p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700"/>
              <a:buFont typeface="Sora Light"/>
              <a:buNone/>
            </a:pPr>
            <a:r>
              <a:rPr lang="en-US" sz="1700">
                <a:solidFill>
                  <a:srgbClr val="3B3535"/>
                </a:solidFill>
                <a:latin typeface="Sora Light"/>
                <a:ea typeface="Sora Light"/>
                <a:cs typeface="Sora Light"/>
                <a:sym typeface="Sora Light"/>
              </a:rPr>
              <a:t>Product Category</a:t>
            </a:r>
            <a:endParaRPr sz="1700">
              <a:solidFill>
                <a:srgbClr val="3B3535"/>
              </a:solidFill>
              <a:latin typeface="Sora Light"/>
              <a:ea typeface="Sora Light"/>
              <a:cs typeface="Sora Light"/>
              <a:sym typeface="Sora Light"/>
            </a:endParaRPr>
          </a:p>
        </p:txBody>
      </p:sp>
      <p:sp>
        <p:nvSpPr>
          <p:cNvPr id="93" name="Google Shape;93;p4"/>
          <p:cNvSpPr/>
          <p:nvPr/>
        </p:nvSpPr>
        <p:spPr>
          <a:xfrm>
            <a:off x="1462314" y="5340438"/>
            <a:ext cx="3015000" cy="3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2200"/>
              <a:buFont typeface="Sora SemiBold"/>
              <a:buNone/>
            </a:pPr>
            <a:r>
              <a:t/>
            </a:r>
            <a:endParaRPr b="0" i="0" sz="2200" u="none" cap="none" strike="noStrike"/>
          </a:p>
        </p:txBody>
      </p:sp>
      <p:sp>
        <p:nvSpPr>
          <p:cNvPr id="94" name="Google Shape;94;p4"/>
          <p:cNvSpPr/>
          <p:nvPr/>
        </p:nvSpPr>
        <p:spPr>
          <a:xfrm>
            <a:off x="1462314" y="5826570"/>
            <a:ext cx="6923400" cy="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700"/>
              <a:buFont typeface="Sora Light"/>
              <a:buNone/>
            </a:pPr>
            <a:r>
              <a:t/>
            </a:r>
            <a:endParaRPr b="0" i="0" sz="1700" u="none" cap="none" strike="noStrike"/>
          </a:p>
        </p:txBody>
      </p:sp>
      <p:sp>
        <p:nvSpPr>
          <p:cNvPr id="95" name="Google Shape;95;p4"/>
          <p:cNvSpPr/>
          <p:nvPr/>
        </p:nvSpPr>
        <p:spPr>
          <a:xfrm>
            <a:off x="1462326" y="6751320"/>
            <a:ext cx="6923365" cy="3467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700"/>
              <a:buFont typeface="Sora Light"/>
              <a:buNone/>
            </a:pPr>
            <a:r>
              <a:t/>
            </a:r>
            <a:endParaRPr b="0" i="0" sz="1700" u="none" cap="none" strike="noStrike"/>
          </a:p>
        </p:txBody>
      </p:sp>
      <p:pic>
        <p:nvPicPr>
          <p:cNvPr id="96" name="Google Shape;96;p4" title="dataset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91100" y="1131575"/>
            <a:ext cx="6439300" cy="712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02" name="Google Shape;102;g35986e7f232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215675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g35986e7f232_0_0"/>
          <p:cNvSpPr/>
          <p:nvPr/>
        </p:nvSpPr>
        <p:spPr>
          <a:xfrm>
            <a:off x="758309" y="1131570"/>
            <a:ext cx="6567300" cy="7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842"/>
              </a:lnSpc>
              <a:spcBef>
                <a:spcPts val="0"/>
              </a:spcBef>
              <a:spcAft>
                <a:spcPts val="0"/>
              </a:spcAft>
              <a:buClr>
                <a:srgbClr val="1F1E1E"/>
              </a:buClr>
              <a:buSzPts val="4450"/>
              <a:buFont typeface="Sora SemiBold"/>
              <a:buNone/>
            </a:pPr>
            <a:r>
              <a:rPr b="1" i="0" lang="en-US" sz="4450" u="none" cap="none" strike="noStrike">
                <a:solidFill>
                  <a:srgbClr val="1F1E1E"/>
                </a:solidFill>
                <a:latin typeface="Sora SemiBold"/>
                <a:ea typeface="Sora SemiBold"/>
                <a:cs typeface="Sora SemiBold"/>
                <a:sym typeface="Sora SemiBold"/>
              </a:rPr>
              <a:t>Data Cleaning Process</a:t>
            </a:r>
            <a:endParaRPr b="0" i="0" sz="4450" u="none" cap="none" strike="noStrike"/>
          </a:p>
        </p:txBody>
      </p:sp>
      <p:sp>
        <p:nvSpPr>
          <p:cNvPr id="104" name="Google Shape;104;g35986e7f232_0_0"/>
          <p:cNvSpPr/>
          <p:nvPr/>
        </p:nvSpPr>
        <p:spPr>
          <a:xfrm>
            <a:off x="758309" y="2169200"/>
            <a:ext cx="487500" cy="487500"/>
          </a:xfrm>
          <a:prstGeom prst="roundRect">
            <a:avLst>
              <a:gd fmla="val 18669" name="adj"/>
            </a:avLst>
          </a:prstGeom>
          <a:solidFill>
            <a:srgbClr val="F9D2D6"/>
          </a:solidFill>
          <a:ln cap="flat" cmpd="sng" w="9525">
            <a:solidFill>
              <a:srgbClr val="DFB8B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g35986e7f232_0_0"/>
          <p:cNvSpPr/>
          <p:nvPr/>
        </p:nvSpPr>
        <p:spPr>
          <a:xfrm>
            <a:off x="1462324" y="2243625"/>
            <a:ext cx="4416000" cy="3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200">
                <a:solidFill>
                  <a:schemeClr val="dk1"/>
                </a:solidFill>
              </a:rPr>
              <a:t>Standardizing Date Formats</a:t>
            </a:r>
            <a:endParaRPr b="1" sz="2200">
              <a:solidFill>
                <a:srgbClr val="3B3535"/>
              </a:solidFill>
              <a:latin typeface="Sora SemiBold"/>
              <a:ea typeface="Sora SemiBold"/>
              <a:cs typeface="Sora SemiBold"/>
              <a:sym typeface="Sora SemiBold"/>
            </a:endParaRPr>
          </a:p>
        </p:txBody>
      </p:sp>
      <p:sp>
        <p:nvSpPr>
          <p:cNvPr id="106" name="Google Shape;106;g35986e7f232_0_0"/>
          <p:cNvSpPr/>
          <p:nvPr/>
        </p:nvSpPr>
        <p:spPr>
          <a:xfrm>
            <a:off x="1462326" y="2729746"/>
            <a:ext cx="6923400" cy="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700"/>
              <a:buFont typeface="Sora Light"/>
              <a:buNone/>
            </a:pPr>
            <a:r>
              <a:rPr lang="en-US" sz="1700">
                <a:solidFill>
                  <a:srgbClr val="3B3535"/>
                </a:solidFill>
                <a:latin typeface="Sora Light"/>
                <a:ea typeface="Sora Light"/>
                <a:cs typeface="Sora Light"/>
                <a:sym typeface="Sora Light"/>
              </a:rPr>
              <a:t>Changed date field from object to datetime data type</a:t>
            </a:r>
            <a:endParaRPr b="0" i="0" sz="1700" u="none" cap="none" strike="noStrike"/>
          </a:p>
        </p:txBody>
      </p:sp>
      <p:sp>
        <p:nvSpPr>
          <p:cNvPr id="107" name="Google Shape;107;g35986e7f232_0_0"/>
          <p:cNvSpPr/>
          <p:nvPr/>
        </p:nvSpPr>
        <p:spPr>
          <a:xfrm>
            <a:off x="758309" y="3509724"/>
            <a:ext cx="487500" cy="487500"/>
          </a:xfrm>
          <a:prstGeom prst="roundRect">
            <a:avLst>
              <a:gd fmla="val 18669" name="adj"/>
            </a:avLst>
          </a:prstGeom>
          <a:solidFill>
            <a:srgbClr val="F9D2D6"/>
          </a:solidFill>
          <a:ln cap="flat" cmpd="sng" w="9525">
            <a:solidFill>
              <a:srgbClr val="DFB8B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g35986e7f232_0_0"/>
          <p:cNvSpPr/>
          <p:nvPr/>
        </p:nvSpPr>
        <p:spPr>
          <a:xfrm>
            <a:off x="1462326" y="3584138"/>
            <a:ext cx="2850600" cy="3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2200"/>
              <a:buFont typeface="Sora SemiBold"/>
              <a:buNone/>
            </a:pPr>
            <a:r>
              <a:rPr b="1" i="0" lang="en-US" sz="2200" u="none" cap="none" strike="noStrike">
                <a:solidFill>
                  <a:srgbClr val="3B3535"/>
                </a:solidFill>
                <a:latin typeface="Sora SemiBold"/>
                <a:ea typeface="Sora SemiBold"/>
                <a:cs typeface="Sora SemiBold"/>
                <a:sym typeface="Sora SemiBold"/>
              </a:rPr>
              <a:t>Filter Orders</a:t>
            </a:r>
            <a:endParaRPr b="0" i="0" sz="2200" u="none" cap="none" strike="noStrike"/>
          </a:p>
        </p:txBody>
      </p:sp>
      <p:sp>
        <p:nvSpPr>
          <p:cNvPr id="109" name="Google Shape;109;g35986e7f232_0_0"/>
          <p:cNvSpPr/>
          <p:nvPr/>
        </p:nvSpPr>
        <p:spPr>
          <a:xfrm>
            <a:off x="1462326" y="4070271"/>
            <a:ext cx="6923400" cy="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700"/>
              <a:buFont typeface="Sora Light"/>
              <a:buNone/>
            </a:pPr>
            <a:r>
              <a:rPr b="0" i="0" lang="en-US" sz="1700" u="none" cap="none" strike="noStrike">
                <a:solidFill>
                  <a:srgbClr val="3B3535"/>
                </a:solidFill>
                <a:latin typeface="Sora Light"/>
                <a:ea typeface="Sora Light"/>
                <a:cs typeface="Sora Light"/>
                <a:sym typeface="Sora Light"/>
              </a:rPr>
              <a:t>Exclude cancellations</a:t>
            </a:r>
            <a:endParaRPr b="0" i="0" sz="1700" u="none" cap="none" strike="noStrike"/>
          </a:p>
        </p:txBody>
      </p:sp>
      <p:sp>
        <p:nvSpPr>
          <p:cNvPr id="110" name="Google Shape;110;g35986e7f232_0_0"/>
          <p:cNvSpPr/>
          <p:nvPr/>
        </p:nvSpPr>
        <p:spPr>
          <a:xfrm>
            <a:off x="758309" y="4850249"/>
            <a:ext cx="487500" cy="487500"/>
          </a:xfrm>
          <a:prstGeom prst="roundRect">
            <a:avLst>
              <a:gd fmla="val 18669" name="adj"/>
            </a:avLst>
          </a:prstGeom>
          <a:solidFill>
            <a:srgbClr val="F9D2D6"/>
          </a:solidFill>
          <a:ln cap="flat" cmpd="sng" w="9525">
            <a:solidFill>
              <a:srgbClr val="DFB8B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g35986e7f232_0_0"/>
          <p:cNvSpPr/>
          <p:nvPr/>
        </p:nvSpPr>
        <p:spPr>
          <a:xfrm>
            <a:off x="1462326" y="4924663"/>
            <a:ext cx="3015000" cy="3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2200"/>
              <a:buFont typeface="Sora SemiBold"/>
              <a:buNone/>
            </a:pPr>
            <a:r>
              <a:rPr b="1" lang="en-US" sz="2200">
                <a:solidFill>
                  <a:srgbClr val="3B3535"/>
                </a:solidFill>
                <a:latin typeface="Sora SemiBold"/>
                <a:ea typeface="Sora SemiBold"/>
                <a:cs typeface="Sora SemiBold"/>
                <a:sym typeface="Sora SemiBold"/>
              </a:rPr>
              <a:t>New Metric</a:t>
            </a:r>
            <a:endParaRPr sz="22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2200"/>
              <a:buFont typeface="Sora SemiBold"/>
              <a:buNone/>
            </a:pPr>
            <a:r>
              <a:t/>
            </a:r>
            <a:endParaRPr b="1" sz="2200">
              <a:solidFill>
                <a:srgbClr val="3B3535"/>
              </a:solidFill>
              <a:latin typeface="Sora SemiBold"/>
              <a:ea typeface="Sora SemiBold"/>
              <a:cs typeface="Sora SemiBold"/>
              <a:sym typeface="Sora SemiBold"/>
            </a:endParaRPr>
          </a:p>
        </p:txBody>
      </p:sp>
      <p:sp>
        <p:nvSpPr>
          <p:cNvPr id="112" name="Google Shape;112;g35986e7f232_0_0"/>
          <p:cNvSpPr/>
          <p:nvPr/>
        </p:nvSpPr>
        <p:spPr>
          <a:xfrm>
            <a:off x="1462326" y="5410795"/>
            <a:ext cx="6923400" cy="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700"/>
              <a:buFont typeface="Sora Light"/>
              <a:buNone/>
            </a:pPr>
            <a:r>
              <a:rPr lang="en-US" sz="1700">
                <a:solidFill>
                  <a:srgbClr val="3B3535"/>
                </a:solidFill>
                <a:latin typeface="Sora Light"/>
                <a:ea typeface="Sora Light"/>
                <a:cs typeface="Sora Light"/>
                <a:sym typeface="Sora Light"/>
              </a:rPr>
              <a:t>TotalPrice calculated: Quantity × UnitPrice</a:t>
            </a:r>
            <a:endParaRPr sz="17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700"/>
              <a:buFont typeface="Sora Light"/>
              <a:buNone/>
            </a:pPr>
            <a:r>
              <a:t/>
            </a:r>
            <a:endParaRPr sz="1700">
              <a:solidFill>
                <a:srgbClr val="3B3535"/>
              </a:solidFill>
              <a:latin typeface="Sora Light"/>
              <a:ea typeface="Sora Light"/>
              <a:cs typeface="Sora Light"/>
              <a:sym typeface="Sora Ligh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5"/>
          <p:cNvSpPr/>
          <p:nvPr/>
        </p:nvSpPr>
        <p:spPr>
          <a:xfrm>
            <a:off x="758309" y="592205"/>
            <a:ext cx="5701500" cy="7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842"/>
              </a:lnSpc>
              <a:spcBef>
                <a:spcPts val="0"/>
              </a:spcBef>
              <a:spcAft>
                <a:spcPts val="0"/>
              </a:spcAft>
              <a:buClr>
                <a:srgbClr val="1F1E1E"/>
              </a:buClr>
              <a:buSzPts val="4450"/>
              <a:buFont typeface="Sora SemiBold"/>
              <a:buNone/>
            </a:pPr>
            <a:r>
              <a:rPr b="1" i="0" lang="en-US" sz="4450" u="none" cap="none" strike="noStrike">
                <a:solidFill>
                  <a:srgbClr val="1F1E1E"/>
                </a:solidFill>
                <a:latin typeface="Sora SemiBold"/>
                <a:ea typeface="Sora SemiBold"/>
                <a:cs typeface="Sora SemiBold"/>
                <a:sym typeface="Sora SemiBold"/>
              </a:rPr>
              <a:t>SQL Insights</a:t>
            </a:r>
            <a:endParaRPr b="0" i="0" sz="4450" u="none" cap="none" strike="noStrike"/>
          </a:p>
        </p:txBody>
      </p:sp>
      <p:sp>
        <p:nvSpPr>
          <p:cNvPr id="119" name="Google Shape;119;p5"/>
          <p:cNvSpPr/>
          <p:nvPr/>
        </p:nvSpPr>
        <p:spPr>
          <a:xfrm>
            <a:off x="758309" y="1674360"/>
            <a:ext cx="2850600" cy="3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1F1E1E"/>
              </a:buClr>
              <a:buSzPts val="2200"/>
              <a:buFont typeface="Sora SemiBold"/>
              <a:buNone/>
            </a:pPr>
            <a:r>
              <a:rPr b="1" i="0" lang="en-US" sz="2200" u="none" cap="none" strike="noStrike">
                <a:solidFill>
                  <a:srgbClr val="1F1E1E"/>
                </a:solidFill>
                <a:latin typeface="Sora SemiBold"/>
                <a:ea typeface="Sora SemiBold"/>
                <a:cs typeface="Sora SemiBold"/>
                <a:sym typeface="Sora SemiBold"/>
              </a:rPr>
              <a:t>Top Customers</a:t>
            </a:r>
            <a:endParaRPr b="0" i="0" sz="2200" u="none" cap="none" strike="noStrike"/>
          </a:p>
        </p:txBody>
      </p:sp>
      <p:sp>
        <p:nvSpPr>
          <p:cNvPr id="120" name="Google Shape;120;p5"/>
          <p:cNvSpPr/>
          <p:nvPr/>
        </p:nvSpPr>
        <p:spPr>
          <a:xfrm>
            <a:off x="758309" y="2189819"/>
            <a:ext cx="2881800" cy="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700"/>
              <a:buFont typeface="Sora Light"/>
              <a:buNone/>
            </a:pPr>
            <a:r>
              <a:rPr b="0" i="0" lang="en-US" sz="1700" u="none" cap="none" strike="noStrike">
                <a:solidFill>
                  <a:srgbClr val="3B3535"/>
                </a:solidFill>
                <a:latin typeface="Sora Light"/>
                <a:ea typeface="Sora Light"/>
                <a:cs typeface="Sora Light"/>
                <a:sym typeface="Sora Light"/>
              </a:rPr>
              <a:t>Ranked by total spending</a:t>
            </a:r>
            <a:endParaRPr b="0" i="0" sz="1700" u="none" cap="none" strike="noStrike"/>
          </a:p>
        </p:txBody>
      </p:sp>
      <p:sp>
        <p:nvSpPr>
          <p:cNvPr id="121" name="Google Shape;121;p5"/>
          <p:cNvSpPr/>
          <p:nvPr/>
        </p:nvSpPr>
        <p:spPr>
          <a:xfrm>
            <a:off x="758249" y="2893035"/>
            <a:ext cx="2850600" cy="3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1F1E1E"/>
              </a:buClr>
              <a:buSzPts val="2200"/>
              <a:buFont typeface="Sora SemiBold"/>
              <a:buNone/>
            </a:pPr>
            <a:r>
              <a:rPr b="1" i="0" lang="en-US" sz="2200" u="none" cap="none" strike="noStrike">
                <a:solidFill>
                  <a:srgbClr val="1F1E1E"/>
                </a:solidFill>
                <a:latin typeface="Sora SemiBold"/>
                <a:ea typeface="Sora SemiBold"/>
                <a:cs typeface="Sora SemiBold"/>
                <a:sym typeface="Sora SemiBold"/>
              </a:rPr>
              <a:t>Sales by Country</a:t>
            </a:r>
            <a:endParaRPr b="0" i="0" sz="2200" u="none" cap="none" strike="noStrike"/>
          </a:p>
        </p:txBody>
      </p:sp>
      <p:sp>
        <p:nvSpPr>
          <p:cNvPr id="122" name="Google Shape;122;p5"/>
          <p:cNvSpPr/>
          <p:nvPr/>
        </p:nvSpPr>
        <p:spPr>
          <a:xfrm>
            <a:off x="758249" y="3465844"/>
            <a:ext cx="2881800" cy="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700"/>
              <a:buFont typeface="Sora Light"/>
              <a:buNone/>
            </a:pPr>
            <a:r>
              <a:rPr b="0" i="0" lang="en-US" sz="1700" u="none" cap="none" strike="noStrike">
                <a:solidFill>
                  <a:srgbClr val="3B3535"/>
                </a:solidFill>
                <a:latin typeface="Sora Light"/>
                <a:ea typeface="Sora Light"/>
                <a:cs typeface="Sora Light"/>
                <a:sym typeface="Sora Light"/>
              </a:rPr>
              <a:t>Aggregated revenue data</a:t>
            </a:r>
            <a:endParaRPr b="0" i="0" sz="1700" u="none" cap="none" strike="noStrike"/>
          </a:p>
        </p:txBody>
      </p:sp>
      <p:sp>
        <p:nvSpPr>
          <p:cNvPr id="123" name="Google Shape;123;p5"/>
          <p:cNvSpPr/>
          <p:nvPr/>
        </p:nvSpPr>
        <p:spPr>
          <a:xfrm>
            <a:off x="758190" y="4111710"/>
            <a:ext cx="2850600" cy="3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1F1E1E"/>
              </a:buClr>
              <a:buSzPts val="2200"/>
              <a:buFont typeface="Sora SemiBold"/>
              <a:buNone/>
            </a:pPr>
            <a:r>
              <a:rPr b="1" i="0" lang="en-US" sz="2200" u="none" cap="none" strike="noStrike">
                <a:solidFill>
                  <a:srgbClr val="1F1E1E"/>
                </a:solidFill>
                <a:latin typeface="Sora SemiBold"/>
                <a:ea typeface="Sora SemiBold"/>
                <a:cs typeface="Sora SemiBold"/>
                <a:sym typeface="Sora SemiBold"/>
              </a:rPr>
              <a:t>Peak Sales Months</a:t>
            </a:r>
            <a:endParaRPr b="0" i="0" sz="2200" u="none" cap="none" strike="noStrike"/>
          </a:p>
        </p:txBody>
      </p:sp>
      <p:sp>
        <p:nvSpPr>
          <p:cNvPr id="124" name="Google Shape;124;p5"/>
          <p:cNvSpPr/>
          <p:nvPr/>
        </p:nvSpPr>
        <p:spPr>
          <a:xfrm>
            <a:off x="758190" y="4684519"/>
            <a:ext cx="2881800" cy="6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700"/>
              <a:buFont typeface="Sora Light"/>
              <a:buNone/>
            </a:pPr>
            <a:r>
              <a:rPr b="0" i="0" lang="en-US" sz="1700" u="none" cap="none" strike="noStrike">
                <a:solidFill>
                  <a:srgbClr val="3B3535"/>
                </a:solidFill>
                <a:latin typeface="Sora Light"/>
                <a:ea typeface="Sora Light"/>
                <a:cs typeface="Sora Light"/>
                <a:sym typeface="Sora Light"/>
              </a:rPr>
              <a:t>July &amp; September identified</a:t>
            </a:r>
            <a:endParaRPr b="0" i="0" sz="1700" u="none" cap="none" strike="noStrike"/>
          </a:p>
        </p:txBody>
      </p:sp>
      <p:sp>
        <p:nvSpPr>
          <p:cNvPr id="125" name="Google Shape;125;p5"/>
          <p:cNvSpPr/>
          <p:nvPr/>
        </p:nvSpPr>
        <p:spPr>
          <a:xfrm>
            <a:off x="758242" y="5746160"/>
            <a:ext cx="2850600" cy="3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1F1E1E"/>
              </a:buClr>
              <a:buSzPts val="2200"/>
              <a:buFont typeface="Sora SemiBold"/>
              <a:buNone/>
            </a:pPr>
            <a:r>
              <a:rPr b="1" i="0" lang="en-US" sz="2200" u="none" cap="none" strike="noStrike">
                <a:solidFill>
                  <a:srgbClr val="1F1E1E"/>
                </a:solidFill>
                <a:latin typeface="Sora SemiBold"/>
                <a:ea typeface="Sora SemiBold"/>
                <a:cs typeface="Sora SemiBold"/>
                <a:sym typeface="Sora SemiBold"/>
              </a:rPr>
              <a:t>Order Value</a:t>
            </a:r>
            <a:endParaRPr b="0" i="0" sz="2200" u="none" cap="none" strike="noStrike"/>
          </a:p>
        </p:txBody>
      </p:sp>
      <p:sp>
        <p:nvSpPr>
          <p:cNvPr id="126" name="Google Shape;126;p5"/>
          <p:cNvSpPr/>
          <p:nvPr/>
        </p:nvSpPr>
        <p:spPr>
          <a:xfrm>
            <a:off x="758242" y="6318969"/>
            <a:ext cx="2881800" cy="6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700"/>
              <a:buFont typeface="Sora Light"/>
              <a:buNone/>
            </a:pPr>
            <a:r>
              <a:rPr b="0" i="0" lang="en-US" sz="1700" u="none" cap="none" strike="noStrike">
                <a:solidFill>
                  <a:srgbClr val="3B3535"/>
                </a:solidFill>
                <a:latin typeface="Sora Light"/>
                <a:ea typeface="Sora Light"/>
                <a:cs typeface="Sora Light"/>
                <a:sym typeface="Sora Light"/>
              </a:rPr>
              <a:t>Average spending per customer</a:t>
            </a:r>
            <a:endParaRPr b="0" i="0" sz="1700" u="none" cap="none" strike="noStrike"/>
          </a:p>
        </p:txBody>
      </p:sp>
      <p:pic>
        <p:nvPicPr>
          <p:cNvPr id="127" name="Google Shape;127;p5" title="Screenshot 2025-05-17 at 16.52.53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44525" y="1674350"/>
            <a:ext cx="5770476" cy="207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5" title="Screenshot 2025-05-17 at 16.51.53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44525" y="4684525"/>
            <a:ext cx="6817225" cy="172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5" title="Screenshot 2025-05-17 at 17.29.54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364525" y="7536300"/>
            <a:ext cx="2265875" cy="69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6"/>
          <p:cNvSpPr/>
          <p:nvPr/>
        </p:nvSpPr>
        <p:spPr>
          <a:xfrm>
            <a:off x="657959" y="616118"/>
            <a:ext cx="12197700" cy="7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842"/>
              </a:lnSpc>
              <a:spcBef>
                <a:spcPts val="0"/>
              </a:spcBef>
              <a:spcAft>
                <a:spcPts val="0"/>
              </a:spcAft>
              <a:buClr>
                <a:srgbClr val="1F1E1E"/>
              </a:buClr>
              <a:buSzPts val="4450"/>
              <a:buFont typeface="Sora SemiBold"/>
              <a:buNone/>
            </a:pPr>
            <a:r>
              <a:rPr b="1" i="0" lang="en-US" sz="4450" u="none" cap="none" strike="noStrike">
                <a:solidFill>
                  <a:srgbClr val="1F1E1E"/>
                </a:solidFill>
                <a:latin typeface="Sora SemiBold"/>
                <a:ea typeface="Sora SemiBold"/>
                <a:cs typeface="Sora SemiBold"/>
                <a:sym typeface="Sora SemiBold"/>
              </a:rPr>
              <a:t>Exploratory Data Analysis &amp; Visualizations</a:t>
            </a:r>
            <a:endParaRPr b="0" i="0" sz="4450" u="none" cap="none" strike="noStrike"/>
          </a:p>
        </p:txBody>
      </p:sp>
      <p:sp>
        <p:nvSpPr>
          <p:cNvPr id="136" name="Google Shape;136;p6"/>
          <p:cNvSpPr/>
          <p:nvPr/>
        </p:nvSpPr>
        <p:spPr>
          <a:xfrm>
            <a:off x="657959" y="2501147"/>
            <a:ext cx="28818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1F1E1E"/>
              </a:buClr>
              <a:buSzPts val="2200"/>
              <a:buFont typeface="Sora SemiBold"/>
              <a:buNone/>
            </a:pPr>
            <a:r>
              <a:rPr b="1" i="0" lang="en-US" sz="2200" u="none" cap="none" strike="noStrike">
                <a:solidFill>
                  <a:srgbClr val="1F1E1E"/>
                </a:solidFill>
                <a:latin typeface="Sora SemiBold"/>
                <a:ea typeface="Sora SemiBold"/>
                <a:cs typeface="Sora SemiBold"/>
                <a:sym typeface="Sora SemiBold"/>
              </a:rPr>
              <a:t>Monthly Sales Trend</a:t>
            </a:r>
            <a:endParaRPr b="0" i="0" sz="2200" u="none" cap="none" strike="noStrike"/>
          </a:p>
        </p:txBody>
      </p:sp>
      <p:sp>
        <p:nvSpPr>
          <p:cNvPr id="137" name="Google Shape;137;p6"/>
          <p:cNvSpPr/>
          <p:nvPr/>
        </p:nvSpPr>
        <p:spPr>
          <a:xfrm>
            <a:off x="657959" y="3430192"/>
            <a:ext cx="2881800" cy="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700"/>
              <a:buFont typeface="Sora Light"/>
              <a:buNone/>
            </a:pPr>
            <a:r>
              <a:rPr b="0" i="0" lang="en-US" sz="1700" u="none" cap="none" strike="noStrike">
                <a:solidFill>
                  <a:srgbClr val="3B3535"/>
                </a:solidFill>
                <a:latin typeface="Sora Light"/>
                <a:ea typeface="Sora Light"/>
                <a:cs typeface="Sora Light"/>
                <a:sym typeface="Sora Light"/>
              </a:rPr>
              <a:t>Line plot shows growth</a:t>
            </a:r>
            <a:endParaRPr b="0" i="0" sz="1700" u="none" cap="none" strike="noStrike"/>
          </a:p>
        </p:txBody>
      </p:sp>
      <p:sp>
        <p:nvSpPr>
          <p:cNvPr id="138" name="Google Shape;138;p6"/>
          <p:cNvSpPr/>
          <p:nvPr/>
        </p:nvSpPr>
        <p:spPr>
          <a:xfrm>
            <a:off x="657900" y="4114850"/>
            <a:ext cx="3428100" cy="46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1F1E1E"/>
              </a:buClr>
              <a:buSzPts val="2200"/>
              <a:buFont typeface="Sora SemiBold"/>
              <a:buNone/>
            </a:pPr>
            <a:r>
              <a:rPr b="1" i="0" lang="en-US" sz="2200" u="none" cap="none" strike="noStrike">
                <a:solidFill>
                  <a:srgbClr val="1F1E1E"/>
                </a:solidFill>
                <a:latin typeface="Sora SemiBold"/>
                <a:ea typeface="Sora SemiBold"/>
                <a:cs typeface="Sora SemiBold"/>
                <a:sym typeface="Sora SemiBold"/>
              </a:rPr>
              <a:t>Top Countries</a:t>
            </a:r>
            <a:r>
              <a:rPr b="1" lang="en-US" sz="2200">
                <a:solidFill>
                  <a:srgbClr val="1F1E1E"/>
                </a:solidFill>
                <a:latin typeface="Sora SemiBold"/>
                <a:ea typeface="Sora SemiBold"/>
                <a:cs typeface="Sora SemiBold"/>
                <a:sym typeface="Sora SemiBold"/>
              </a:rPr>
              <a:t> </a:t>
            </a:r>
            <a:r>
              <a:rPr b="1" i="0" lang="en-US" sz="2200" u="none" cap="none" strike="noStrike">
                <a:solidFill>
                  <a:srgbClr val="1F1E1E"/>
                </a:solidFill>
                <a:latin typeface="Sora SemiBold"/>
                <a:ea typeface="Sora SemiBold"/>
                <a:cs typeface="Sora SemiBold"/>
                <a:sym typeface="Sora SemiBold"/>
              </a:rPr>
              <a:t>Revenue</a:t>
            </a:r>
            <a:endParaRPr b="0" i="0" sz="2200" u="none" cap="none" strike="noStrike"/>
          </a:p>
        </p:txBody>
      </p:sp>
      <p:sp>
        <p:nvSpPr>
          <p:cNvPr id="139" name="Google Shape;139;p6"/>
          <p:cNvSpPr/>
          <p:nvPr/>
        </p:nvSpPr>
        <p:spPr>
          <a:xfrm>
            <a:off x="657849" y="4665405"/>
            <a:ext cx="2881800" cy="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700"/>
              <a:buFont typeface="Sora Light"/>
              <a:buNone/>
            </a:pPr>
            <a:r>
              <a:rPr b="0" i="0" lang="en-US" sz="1700" u="none" cap="none" strike="noStrike">
                <a:solidFill>
                  <a:srgbClr val="3B3535"/>
                </a:solidFill>
                <a:latin typeface="Sora Light"/>
                <a:ea typeface="Sora Light"/>
                <a:cs typeface="Sora Light"/>
                <a:sym typeface="Sora Light"/>
              </a:rPr>
              <a:t>Bar chart comparison</a:t>
            </a:r>
            <a:endParaRPr b="0" i="0" sz="1700" u="none" cap="none" strike="noStrike"/>
          </a:p>
        </p:txBody>
      </p:sp>
      <p:sp>
        <p:nvSpPr>
          <p:cNvPr id="140" name="Google Shape;140;p6"/>
          <p:cNvSpPr/>
          <p:nvPr/>
        </p:nvSpPr>
        <p:spPr>
          <a:xfrm>
            <a:off x="657840" y="5382947"/>
            <a:ext cx="2850600" cy="3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1F1E1E"/>
              </a:buClr>
              <a:buSzPts val="2200"/>
              <a:buFont typeface="Sora SemiBold"/>
              <a:buNone/>
            </a:pPr>
            <a:r>
              <a:rPr b="1" i="0" lang="en-US" sz="2200" u="none" cap="none" strike="noStrike">
                <a:solidFill>
                  <a:srgbClr val="1F1E1E"/>
                </a:solidFill>
                <a:latin typeface="Sora SemiBold"/>
                <a:ea typeface="Sora SemiBold"/>
                <a:cs typeface="Sora SemiBold"/>
                <a:sym typeface="Sora SemiBold"/>
              </a:rPr>
              <a:t>Top 5 Customers</a:t>
            </a:r>
            <a:endParaRPr b="0" i="0" sz="2200" u="none" cap="none" strike="noStrike"/>
          </a:p>
        </p:txBody>
      </p:sp>
      <p:sp>
        <p:nvSpPr>
          <p:cNvPr id="141" name="Google Shape;141;p6"/>
          <p:cNvSpPr/>
          <p:nvPr/>
        </p:nvSpPr>
        <p:spPr>
          <a:xfrm>
            <a:off x="657840" y="5955757"/>
            <a:ext cx="2881800" cy="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700"/>
              <a:buFont typeface="Sora Light"/>
              <a:buNone/>
            </a:pPr>
            <a:r>
              <a:rPr b="0" i="0" lang="en-US" sz="1700" u="none" cap="none" strike="noStrike">
                <a:solidFill>
                  <a:srgbClr val="3B3535"/>
                </a:solidFill>
                <a:latin typeface="Sora Light"/>
                <a:ea typeface="Sora Light"/>
                <a:cs typeface="Sora Light"/>
                <a:sym typeface="Sora Light"/>
              </a:rPr>
              <a:t>Pie chart market share</a:t>
            </a:r>
            <a:endParaRPr b="0" i="0" sz="1700" u="none" cap="none" strike="noStrike"/>
          </a:p>
        </p:txBody>
      </p:sp>
      <p:sp>
        <p:nvSpPr>
          <p:cNvPr id="142" name="Google Shape;142;p6"/>
          <p:cNvSpPr/>
          <p:nvPr/>
        </p:nvSpPr>
        <p:spPr>
          <a:xfrm>
            <a:off x="657892" y="6519247"/>
            <a:ext cx="2850600" cy="3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1F1E1E"/>
              </a:buClr>
              <a:buSzPts val="2200"/>
              <a:buFont typeface="Sora SemiBold"/>
              <a:buNone/>
            </a:pPr>
            <a:r>
              <a:rPr b="1" i="0" lang="en-US" sz="2200" u="none" cap="none" strike="noStrike">
                <a:solidFill>
                  <a:srgbClr val="1F1E1E"/>
                </a:solidFill>
                <a:latin typeface="Sora SemiBold"/>
                <a:ea typeface="Sora SemiBold"/>
                <a:cs typeface="Sora SemiBold"/>
                <a:sym typeface="Sora SemiBold"/>
              </a:rPr>
              <a:t>Sales Heatmap</a:t>
            </a:r>
            <a:endParaRPr b="0" i="0" sz="2200" u="none" cap="none" strike="noStrike"/>
          </a:p>
        </p:txBody>
      </p:sp>
      <p:sp>
        <p:nvSpPr>
          <p:cNvPr id="143" name="Google Shape;143;p6"/>
          <p:cNvSpPr/>
          <p:nvPr/>
        </p:nvSpPr>
        <p:spPr>
          <a:xfrm>
            <a:off x="657892" y="7092057"/>
            <a:ext cx="2881800" cy="6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700"/>
              <a:buFont typeface="Sora Light"/>
              <a:buNone/>
            </a:pPr>
            <a:r>
              <a:rPr b="0" i="0" lang="en-US" sz="1700" u="none" cap="none" strike="noStrike">
                <a:solidFill>
                  <a:srgbClr val="3B3535"/>
                </a:solidFill>
                <a:latin typeface="Sora Light"/>
                <a:ea typeface="Sora Light"/>
                <a:cs typeface="Sora Light"/>
                <a:sym typeface="Sora Light"/>
              </a:rPr>
              <a:t>Month-country performance visualization</a:t>
            </a:r>
            <a:endParaRPr b="0" i="0" sz="1700" u="none" cap="none" strike="noStrike"/>
          </a:p>
        </p:txBody>
      </p:sp>
      <p:pic>
        <p:nvPicPr>
          <p:cNvPr id="144" name="Google Shape;144;p6" title="Screenshot 2025-05-17 at 17.02.18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0800" y="3297118"/>
            <a:ext cx="10239598" cy="49324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7"/>
          <p:cNvSpPr/>
          <p:nvPr/>
        </p:nvSpPr>
        <p:spPr>
          <a:xfrm>
            <a:off x="758309" y="918210"/>
            <a:ext cx="12487394" cy="712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842"/>
              </a:lnSpc>
              <a:spcBef>
                <a:spcPts val="0"/>
              </a:spcBef>
              <a:spcAft>
                <a:spcPts val="0"/>
              </a:spcAft>
              <a:buClr>
                <a:srgbClr val="1F1E1E"/>
              </a:buClr>
              <a:buSzPts val="4450"/>
              <a:buFont typeface="Sora SemiBold"/>
              <a:buNone/>
            </a:pPr>
            <a:r>
              <a:rPr b="1" i="0" lang="en-US" sz="4450" u="none" cap="none" strike="noStrike">
                <a:solidFill>
                  <a:srgbClr val="1F1E1E"/>
                </a:solidFill>
                <a:latin typeface="Sora SemiBold"/>
                <a:ea typeface="Sora SemiBold"/>
                <a:cs typeface="Sora SemiBold"/>
                <a:sym typeface="Sora SemiBold"/>
              </a:rPr>
              <a:t>Key Business Insights: Trends &amp; Geography</a:t>
            </a:r>
            <a:endParaRPr b="0" i="0" sz="4450" u="none" cap="none" strike="noStrike"/>
          </a:p>
        </p:txBody>
      </p:sp>
      <p:sp>
        <p:nvSpPr>
          <p:cNvPr id="151" name="Google Shape;151;p7"/>
          <p:cNvSpPr/>
          <p:nvPr/>
        </p:nvSpPr>
        <p:spPr>
          <a:xfrm>
            <a:off x="758309" y="2064187"/>
            <a:ext cx="162401" cy="832842"/>
          </a:xfrm>
          <a:prstGeom prst="roundRect">
            <a:avLst>
              <a:gd fmla="val 56033" name="adj"/>
            </a:avLst>
          </a:prstGeom>
          <a:solidFill>
            <a:srgbClr val="F9D2D6"/>
          </a:solidFill>
          <a:ln cap="flat" cmpd="sng" w="9525">
            <a:solidFill>
              <a:srgbClr val="DFB8B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7"/>
          <p:cNvSpPr/>
          <p:nvPr/>
        </p:nvSpPr>
        <p:spPr>
          <a:xfrm>
            <a:off x="1245632" y="2064187"/>
            <a:ext cx="2850713" cy="3562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2200"/>
              <a:buFont typeface="Sora SemiBold"/>
              <a:buNone/>
            </a:pPr>
            <a:r>
              <a:rPr b="1" i="0" lang="en-US" sz="2200" u="none" cap="none" strike="noStrike">
                <a:solidFill>
                  <a:srgbClr val="3B3535"/>
                </a:solidFill>
                <a:latin typeface="Sora SemiBold"/>
                <a:ea typeface="Sora SemiBold"/>
                <a:cs typeface="Sora SemiBold"/>
                <a:sym typeface="Sora SemiBold"/>
              </a:rPr>
              <a:t>Top Months</a:t>
            </a:r>
            <a:endParaRPr b="0" i="0" sz="2200" u="none" cap="none" strike="noStrike"/>
          </a:p>
        </p:txBody>
      </p:sp>
      <p:sp>
        <p:nvSpPr>
          <p:cNvPr id="153" name="Google Shape;153;p7"/>
          <p:cNvSpPr/>
          <p:nvPr/>
        </p:nvSpPr>
        <p:spPr>
          <a:xfrm>
            <a:off x="1245632" y="2550319"/>
            <a:ext cx="12626459" cy="3467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700"/>
              <a:buFont typeface="Sora Light"/>
              <a:buNone/>
            </a:pPr>
            <a:r>
              <a:rPr b="0" i="0" lang="en-US" sz="1700" u="none" cap="none" strike="noStrike">
                <a:solidFill>
                  <a:srgbClr val="3B3535"/>
                </a:solidFill>
                <a:latin typeface="Sora Light"/>
                <a:ea typeface="Sora Light"/>
                <a:cs typeface="Sora Light"/>
                <a:sym typeface="Sora Light"/>
              </a:rPr>
              <a:t>July and August highest revenue</a:t>
            </a:r>
            <a:endParaRPr b="0" i="0" sz="1700" u="none" cap="none" strike="noStrike"/>
          </a:p>
        </p:txBody>
      </p:sp>
      <p:sp>
        <p:nvSpPr>
          <p:cNvPr id="154" name="Google Shape;154;p7"/>
          <p:cNvSpPr/>
          <p:nvPr/>
        </p:nvSpPr>
        <p:spPr>
          <a:xfrm>
            <a:off x="758306" y="3113603"/>
            <a:ext cx="162300" cy="832800"/>
          </a:xfrm>
          <a:prstGeom prst="roundRect">
            <a:avLst>
              <a:gd fmla="val 56033" name="adj"/>
            </a:avLst>
          </a:prstGeom>
          <a:solidFill>
            <a:srgbClr val="F9D2D6"/>
          </a:solidFill>
          <a:ln cap="flat" cmpd="sng" w="9525">
            <a:solidFill>
              <a:srgbClr val="DFB8B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7"/>
          <p:cNvSpPr/>
          <p:nvPr/>
        </p:nvSpPr>
        <p:spPr>
          <a:xfrm>
            <a:off x="1245628" y="3113603"/>
            <a:ext cx="2850600" cy="3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2200"/>
              <a:buFont typeface="Sora SemiBold"/>
              <a:buNone/>
            </a:pPr>
            <a:r>
              <a:rPr b="1" i="0" lang="en-US" sz="2200" u="none" cap="none" strike="noStrike">
                <a:solidFill>
                  <a:srgbClr val="3B3535"/>
                </a:solidFill>
                <a:latin typeface="Sora SemiBold"/>
                <a:ea typeface="Sora SemiBold"/>
                <a:cs typeface="Sora SemiBold"/>
                <a:sym typeface="Sora SemiBold"/>
              </a:rPr>
              <a:t>Country Peaks</a:t>
            </a:r>
            <a:endParaRPr b="0" i="0" sz="2200" u="none" cap="none" strike="noStrike"/>
          </a:p>
        </p:txBody>
      </p:sp>
      <p:sp>
        <p:nvSpPr>
          <p:cNvPr id="156" name="Google Shape;156;p7"/>
          <p:cNvSpPr/>
          <p:nvPr/>
        </p:nvSpPr>
        <p:spPr>
          <a:xfrm>
            <a:off x="1245628" y="3599736"/>
            <a:ext cx="12301500" cy="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700"/>
              <a:buFont typeface="Sora Light"/>
              <a:buNone/>
            </a:pPr>
            <a:r>
              <a:rPr b="0" i="0" lang="en-US" sz="1700" u="none" cap="none" strike="noStrike">
                <a:solidFill>
                  <a:srgbClr val="3B3535"/>
                </a:solidFill>
                <a:latin typeface="Sora Light"/>
                <a:ea typeface="Sora Light"/>
                <a:cs typeface="Sora Light"/>
                <a:sym typeface="Sora Light"/>
              </a:rPr>
              <a:t>USA May &amp; </a:t>
            </a:r>
            <a:r>
              <a:rPr lang="en-US" sz="1700">
                <a:solidFill>
                  <a:srgbClr val="3B3535"/>
                </a:solidFill>
                <a:latin typeface="Sora Light"/>
                <a:ea typeface="Sora Light"/>
                <a:cs typeface="Sora Light"/>
                <a:sym typeface="Sora Light"/>
              </a:rPr>
              <a:t>June</a:t>
            </a:r>
            <a:r>
              <a:rPr b="0" i="0" lang="en-US" sz="1700" u="none" cap="none" strike="noStrike">
                <a:solidFill>
                  <a:srgbClr val="3B3535"/>
                </a:solidFill>
                <a:latin typeface="Sora Light"/>
                <a:ea typeface="Sora Light"/>
                <a:cs typeface="Sora Light"/>
                <a:sym typeface="Sora Light"/>
              </a:rPr>
              <a:t>, Germany July &amp; Feb</a:t>
            </a:r>
            <a:endParaRPr b="0" i="0" sz="1700" u="none" cap="none" strike="noStrike"/>
          </a:p>
        </p:txBody>
      </p:sp>
      <p:sp>
        <p:nvSpPr>
          <p:cNvPr id="157" name="Google Shape;157;p7"/>
          <p:cNvSpPr/>
          <p:nvPr/>
        </p:nvSpPr>
        <p:spPr>
          <a:xfrm>
            <a:off x="770083" y="4163045"/>
            <a:ext cx="162300" cy="832800"/>
          </a:xfrm>
          <a:prstGeom prst="roundRect">
            <a:avLst>
              <a:gd fmla="val 56033" name="adj"/>
            </a:avLst>
          </a:prstGeom>
          <a:solidFill>
            <a:srgbClr val="F9D2D6"/>
          </a:solidFill>
          <a:ln cap="flat" cmpd="sng" w="9525">
            <a:solidFill>
              <a:srgbClr val="DFB8B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7"/>
          <p:cNvSpPr/>
          <p:nvPr/>
        </p:nvSpPr>
        <p:spPr>
          <a:xfrm>
            <a:off x="1257407" y="4163045"/>
            <a:ext cx="2850600" cy="3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2200"/>
              <a:buFont typeface="Sora SemiBold"/>
              <a:buNone/>
            </a:pPr>
            <a:r>
              <a:rPr b="1" i="0" lang="en-US" sz="2200" u="none" cap="none" strike="noStrike">
                <a:solidFill>
                  <a:srgbClr val="3B3535"/>
                </a:solidFill>
                <a:latin typeface="Sora SemiBold"/>
                <a:ea typeface="Sora SemiBold"/>
                <a:cs typeface="Sora SemiBold"/>
                <a:sym typeface="Sora SemiBold"/>
              </a:rPr>
              <a:t>Top Countries</a:t>
            </a:r>
            <a:endParaRPr b="0" i="0" sz="2200" u="none" cap="none" strike="noStrike"/>
          </a:p>
        </p:txBody>
      </p:sp>
      <p:sp>
        <p:nvSpPr>
          <p:cNvPr id="159" name="Google Shape;159;p7"/>
          <p:cNvSpPr/>
          <p:nvPr/>
        </p:nvSpPr>
        <p:spPr>
          <a:xfrm>
            <a:off x="1257407" y="4649178"/>
            <a:ext cx="11976600" cy="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700"/>
              <a:buFont typeface="Sora Light"/>
              <a:buNone/>
            </a:pPr>
            <a:r>
              <a:rPr b="0" i="0" lang="en-US" sz="1700" u="none" cap="none" strike="noStrike">
                <a:solidFill>
                  <a:srgbClr val="3B3535"/>
                </a:solidFill>
                <a:latin typeface="Sora Light"/>
                <a:ea typeface="Sora Light"/>
                <a:cs typeface="Sora Light"/>
                <a:sym typeface="Sora Light"/>
              </a:rPr>
              <a:t>Germany, </a:t>
            </a:r>
            <a:r>
              <a:rPr lang="en-US" sz="1700">
                <a:solidFill>
                  <a:srgbClr val="3B3535"/>
                </a:solidFill>
                <a:latin typeface="Sora Light"/>
                <a:ea typeface="Sora Light"/>
                <a:cs typeface="Sora Light"/>
                <a:sym typeface="Sora Light"/>
              </a:rPr>
              <a:t>Turkey and Indonesia</a:t>
            </a:r>
            <a:r>
              <a:rPr b="0" i="0" lang="en-US" sz="1700" u="none" cap="none" strike="noStrike">
                <a:solidFill>
                  <a:srgbClr val="3B3535"/>
                </a:solidFill>
                <a:latin typeface="Sora Light"/>
                <a:ea typeface="Sora Light"/>
                <a:cs typeface="Sora Light"/>
                <a:sym typeface="Sora Light"/>
              </a:rPr>
              <a:t> lead revenue</a:t>
            </a:r>
            <a:endParaRPr b="0" i="0" sz="1700" u="none" cap="none" strike="noStrike"/>
          </a:p>
        </p:txBody>
      </p:sp>
      <p:sp>
        <p:nvSpPr>
          <p:cNvPr id="160" name="Google Shape;160;p7"/>
          <p:cNvSpPr/>
          <p:nvPr/>
        </p:nvSpPr>
        <p:spPr>
          <a:xfrm>
            <a:off x="770068" y="5212437"/>
            <a:ext cx="162300" cy="832800"/>
          </a:xfrm>
          <a:prstGeom prst="roundRect">
            <a:avLst>
              <a:gd fmla="val 56033" name="adj"/>
            </a:avLst>
          </a:prstGeom>
          <a:solidFill>
            <a:srgbClr val="F9D2D6"/>
          </a:solidFill>
          <a:ln cap="flat" cmpd="sng" w="9525">
            <a:solidFill>
              <a:srgbClr val="DFB8B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7"/>
          <p:cNvSpPr/>
          <p:nvPr/>
        </p:nvSpPr>
        <p:spPr>
          <a:xfrm>
            <a:off x="1257391" y="5212437"/>
            <a:ext cx="3072000" cy="3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2200"/>
              <a:buFont typeface="Sora SemiBold"/>
              <a:buNone/>
            </a:pPr>
            <a:r>
              <a:rPr b="1" i="0" lang="en-US" sz="2200" u="none" cap="none" strike="noStrike">
                <a:solidFill>
                  <a:srgbClr val="3B3535"/>
                </a:solidFill>
                <a:latin typeface="Sora SemiBold"/>
                <a:ea typeface="Sora SemiBold"/>
                <a:cs typeface="Sora SemiBold"/>
                <a:sym typeface="Sora SemiBold"/>
              </a:rPr>
              <a:t>Opportunity Markets</a:t>
            </a:r>
            <a:endParaRPr b="0" i="0" sz="2200" u="none" cap="none" strike="noStrike"/>
          </a:p>
        </p:txBody>
      </p:sp>
      <p:sp>
        <p:nvSpPr>
          <p:cNvPr id="162" name="Google Shape;162;p7"/>
          <p:cNvSpPr/>
          <p:nvPr/>
        </p:nvSpPr>
        <p:spPr>
          <a:xfrm>
            <a:off x="1257391" y="5698569"/>
            <a:ext cx="11651700" cy="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700"/>
              <a:buFont typeface="Sora Light"/>
              <a:buNone/>
            </a:pPr>
            <a:r>
              <a:rPr lang="en-US" sz="1700">
                <a:solidFill>
                  <a:srgbClr val="3B3535"/>
                </a:solidFill>
                <a:latin typeface="Sora Light"/>
                <a:ea typeface="Sora Light"/>
                <a:cs typeface="Sora Light"/>
                <a:sym typeface="Sora Light"/>
              </a:rPr>
              <a:t>Japan</a:t>
            </a:r>
            <a:r>
              <a:rPr b="0" i="0" lang="en-US" sz="1700" u="none" cap="none" strike="noStrike">
                <a:solidFill>
                  <a:srgbClr val="3B3535"/>
                </a:solidFill>
                <a:latin typeface="Sora Light"/>
                <a:ea typeface="Sora Light"/>
                <a:cs typeface="Sora Light"/>
                <a:sym typeface="Sora Light"/>
              </a:rPr>
              <a:t>, Malaysia, T</a:t>
            </a:r>
            <a:r>
              <a:rPr lang="en-US" sz="1700">
                <a:solidFill>
                  <a:srgbClr val="3B3535"/>
                </a:solidFill>
                <a:latin typeface="Sora Light"/>
                <a:ea typeface="Sora Light"/>
                <a:cs typeface="Sora Light"/>
                <a:sym typeface="Sora Light"/>
              </a:rPr>
              <a:t>aiwan</a:t>
            </a:r>
            <a:r>
              <a:rPr b="0" i="0" lang="en-US" sz="1700" u="none" cap="none" strike="noStrike">
                <a:solidFill>
                  <a:srgbClr val="3B3535"/>
                </a:solidFill>
                <a:latin typeface="Sora Light"/>
                <a:ea typeface="Sora Light"/>
                <a:cs typeface="Sora Light"/>
                <a:sym typeface="Sora Light"/>
              </a:rPr>
              <a:t> low revenue</a:t>
            </a:r>
            <a:endParaRPr b="0" i="0" sz="1700" u="none" cap="none" strike="noStrike"/>
          </a:p>
        </p:txBody>
      </p:sp>
      <p:sp>
        <p:nvSpPr>
          <p:cNvPr id="163" name="Google Shape;163;p7"/>
          <p:cNvSpPr/>
          <p:nvPr/>
        </p:nvSpPr>
        <p:spPr>
          <a:xfrm>
            <a:off x="770083" y="6261804"/>
            <a:ext cx="162300" cy="832800"/>
          </a:xfrm>
          <a:prstGeom prst="roundRect">
            <a:avLst>
              <a:gd fmla="val 56033" name="adj"/>
            </a:avLst>
          </a:prstGeom>
          <a:solidFill>
            <a:srgbClr val="F9D2D6"/>
          </a:solidFill>
          <a:ln cap="flat" cmpd="sng" w="9525">
            <a:solidFill>
              <a:srgbClr val="DFB8B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7"/>
          <p:cNvSpPr/>
          <p:nvPr/>
        </p:nvSpPr>
        <p:spPr>
          <a:xfrm>
            <a:off x="1257407" y="6261804"/>
            <a:ext cx="2850600" cy="3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2200"/>
              <a:buFont typeface="Sora SemiBold"/>
              <a:buNone/>
            </a:pPr>
            <a:r>
              <a:rPr b="1" i="0" lang="en-US" sz="2200" u="none" cap="none" strike="noStrike">
                <a:solidFill>
                  <a:srgbClr val="3B3535"/>
                </a:solidFill>
                <a:latin typeface="Sora SemiBold"/>
                <a:ea typeface="Sora SemiBold"/>
                <a:cs typeface="Sora SemiBold"/>
                <a:sym typeface="Sora SemiBold"/>
              </a:rPr>
              <a:t>Product Focus</a:t>
            </a:r>
            <a:endParaRPr b="0" i="0" sz="2200" u="none" cap="none" strike="noStrike"/>
          </a:p>
        </p:txBody>
      </p:sp>
      <p:sp>
        <p:nvSpPr>
          <p:cNvPr id="165" name="Google Shape;165;p7"/>
          <p:cNvSpPr/>
          <p:nvPr/>
        </p:nvSpPr>
        <p:spPr>
          <a:xfrm>
            <a:off x="1257407" y="6747936"/>
            <a:ext cx="11976600" cy="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700"/>
              <a:buFont typeface="Sora Light"/>
              <a:buNone/>
            </a:pPr>
            <a:r>
              <a:rPr b="0" i="0" lang="en-US" sz="1700" u="none" cap="none" strike="noStrike">
                <a:solidFill>
                  <a:srgbClr val="3B3535"/>
                </a:solidFill>
                <a:latin typeface="Sora Light"/>
                <a:ea typeface="Sora Light"/>
                <a:cs typeface="Sora Light"/>
                <a:sym typeface="Sora Light"/>
              </a:rPr>
              <a:t>Beauty top categor</a:t>
            </a:r>
            <a:r>
              <a:rPr lang="en-US" sz="1700">
                <a:solidFill>
                  <a:srgbClr val="3B3535"/>
                </a:solidFill>
                <a:latin typeface="Sora Light"/>
                <a:ea typeface="Sora Light"/>
                <a:cs typeface="Sora Light"/>
                <a:sym typeface="Sora Light"/>
              </a:rPr>
              <a:t>y</a:t>
            </a:r>
            <a:endParaRPr b="0" i="0" sz="1700" u="none" cap="none" strike="noStrike"/>
          </a:p>
        </p:txBody>
      </p:sp>
      <p:pic>
        <p:nvPicPr>
          <p:cNvPr id="166" name="Google Shape;166;p7" title="Screenshot 2025-05-17 at 17.02.54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53460" y="2420425"/>
            <a:ext cx="7176940" cy="5809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9"/>
          <p:cNvSpPr/>
          <p:nvPr/>
        </p:nvSpPr>
        <p:spPr>
          <a:xfrm>
            <a:off x="782184" y="708660"/>
            <a:ext cx="6751500" cy="7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25842"/>
              </a:lnSpc>
              <a:spcBef>
                <a:spcPts val="0"/>
              </a:spcBef>
              <a:spcAft>
                <a:spcPts val="0"/>
              </a:spcAft>
              <a:buClr>
                <a:srgbClr val="1F1E1E"/>
              </a:buClr>
              <a:buSzPts val="4450"/>
              <a:buFont typeface="Sora SemiBold"/>
              <a:buNone/>
            </a:pPr>
            <a:r>
              <a:rPr b="1" lang="en-US" sz="3450">
                <a:solidFill>
                  <a:srgbClr val="1F1E1E"/>
                </a:solidFill>
                <a:latin typeface="Sora SemiBold"/>
                <a:ea typeface="Sora SemiBold"/>
                <a:cs typeface="Sora SemiBold"/>
                <a:sym typeface="Sora SemiBold"/>
              </a:rPr>
              <a:t>Revenue &amp; Heatmap Insights</a:t>
            </a:r>
            <a:endParaRPr b="1" sz="3050">
              <a:solidFill>
                <a:srgbClr val="1F1E1E"/>
              </a:solidFill>
              <a:latin typeface="Sora SemiBold"/>
              <a:ea typeface="Sora SemiBold"/>
              <a:cs typeface="Sora SemiBold"/>
              <a:sym typeface="Sora SemiBold"/>
            </a:endParaRPr>
          </a:p>
        </p:txBody>
      </p:sp>
      <p:sp>
        <p:nvSpPr>
          <p:cNvPr id="173" name="Google Shape;173;p9"/>
          <p:cNvSpPr/>
          <p:nvPr/>
        </p:nvSpPr>
        <p:spPr>
          <a:xfrm>
            <a:off x="782184" y="1746290"/>
            <a:ext cx="7627500" cy="1281300"/>
          </a:xfrm>
          <a:prstGeom prst="roundRect">
            <a:avLst>
              <a:gd fmla="val 7102" name="adj"/>
            </a:avLst>
          </a:prstGeom>
          <a:solidFill>
            <a:srgbClr val="F9D2D6"/>
          </a:solidFill>
          <a:ln cap="flat" cmpd="sng" w="9525">
            <a:solidFill>
              <a:srgbClr val="DFB8B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9"/>
          <p:cNvSpPr/>
          <p:nvPr/>
        </p:nvSpPr>
        <p:spPr>
          <a:xfrm>
            <a:off x="1006379" y="1970484"/>
            <a:ext cx="3517200" cy="3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2200"/>
              <a:buFont typeface="Sora SemiBold"/>
              <a:buNone/>
            </a:pPr>
            <a:r>
              <a:rPr b="1" lang="en-US" sz="2200">
                <a:solidFill>
                  <a:srgbClr val="3B3535"/>
                </a:solidFill>
                <a:latin typeface="Sora SemiBold"/>
                <a:ea typeface="Sora SemiBold"/>
                <a:cs typeface="Sora SemiBold"/>
                <a:sym typeface="Sora SemiBold"/>
              </a:rPr>
              <a:t>Total Revenue</a:t>
            </a:r>
            <a:endParaRPr sz="22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2200"/>
              <a:buFont typeface="Sora SemiBold"/>
              <a:buNone/>
            </a:pPr>
            <a:r>
              <a:t/>
            </a:r>
            <a:endParaRPr b="1" sz="2200">
              <a:solidFill>
                <a:srgbClr val="3B3535"/>
              </a:solidFill>
              <a:latin typeface="Sora SemiBold"/>
              <a:ea typeface="Sora SemiBold"/>
              <a:cs typeface="Sora SemiBold"/>
              <a:sym typeface="Sora SemiBold"/>
            </a:endParaRPr>
          </a:p>
        </p:txBody>
      </p:sp>
      <p:sp>
        <p:nvSpPr>
          <p:cNvPr id="175" name="Google Shape;175;p9"/>
          <p:cNvSpPr/>
          <p:nvPr/>
        </p:nvSpPr>
        <p:spPr>
          <a:xfrm>
            <a:off x="1006379" y="2456617"/>
            <a:ext cx="7179000" cy="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700"/>
              <a:buFont typeface="Sora Light"/>
              <a:buNone/>
            </a:pPr>
            <a:r>
              <a:rPr lang="en-US" sz="1700">
                <a:solidFill>
                  <a:srgbClr val="3B3535"/>
                </a:solidFill>
                <a:latin typeface="Sora Light"/>
                <a:ea typeface="Sora Light"/>
                <a:cs typeface="Sora Light"/>
                <a:sym typeface="Sora Light"/>
              </a:rPr>
              <a:t>751,986 overall</a:t>
            </a:r>
            <a:endParaRPr sz="1700">
              <a:solidFill>
                <a:srgbClr val="3B3535"/>
              </a:solidFill>
              <a:latin typeface="Sora Light"/>
              <a:ea typeface="Sora Light"/>
              <a:cs typeface="Sora Light"/>
              <a:sym typeface="Sora Light"/>
            </a:endParaRPr>
          </a:p>
        </p:txBody>
      </p:sp>
      <p:sp>
        <p:nvSpPr>
          <p:cNvPr id="176" name="Google Shape;176;p9"/>
          <p:cNvSpPr/>
          <p:nvPr/>
        </p:nvSpPr>
        <p:spPr>
          <a:xfrm>
            <a:off x="782184" y="3244096"/>
            <a:ext cx="7627500" cy="1281300"/>
          </a:xfrm>
          <a:prstGeom prst="roundRect">
            <a:avLst>
              <a:gd fmla="val 7102" name="adj"/>
            </a:avLst>
          </a:prstGeom>
          <a:solidFill>
            <a:srgbClr val="F9D2D6"/>
          </a:solidFill>
          <a:ln cap="flat" cmpd="sng" w="9525">
            <a:solidFill>
              <a:srgbClr val="DFB8B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9"/>
          <p:cNvSpPr/>
          <p:nvPr/>
        </p:nvSpPr>
        <p:spPr>
          <a:xfrm>
            <a:off x="1006379" y="3468291"/>
            <a:ext cx="3911700" cy="3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2200"/>
              <a:buFont typeface="Sora SemiBold"/>
              <a:buNone/>
            </a:pPr>
            <a:r>
              <a:rPr b="1" lang="en-US" sz="2200">
                <a:solidFill>
                  <a:srgbClr val="3B3535"/>
                </a:solidFill>
                <a:latin typeface="Sora SemiBold"/>
                <a:ea typeface="Sora SemiBold"/>
                <a:cs typeface="Sora SemiBold"/>
                <a:sym typeface="Sora SemiBold"/>
              </a:rPr>
              <a:t>Unique Customers</a:t>
            </a:r>
            <a:endParaRPr b="1" sz="2200">
              <a:solidFill>
                <a:srgbClr val="3B3535"/>
              </a:solidFill>
              <a:latin typeface="Sora SemiBold"/>
              <a:ea typeface="Sora SemiBold"/>
              <a:cs typeface="Sora SemiBold"/>
              <a:sym typeface="Sora SemiBold"/>
            </a:endParaRPr>
          </a:p>
        </p:txBody>
      </p:sp>
      <p:sp>
        <p:nvSpPr>
          <p:cNvPr id="178" name="Google Shape;178;p9"/>
          <p:cNvSpPr/>
          <p:nvPr/>
        </p:nvSpPr>
        <p:spPr>
          <a:xfrm>
            <a:off x="1006379" y="3954423"/>
            <a:ext cx="7179000" cy="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700"/>
              <a:buFont typeface="Sora Light"/>
              <a:buNone/>
            </a:pPr>
            <a:r>
              <a:rPr lang="en-US" sz="1700">
                <a:solidFill>
                  <a:srgbClr val="3B3535"/>
                </a:solidFill>
                <a:latin typeface="Sora Light"/>
                <a:ea typeface="Sora Light"/>
                <a:cs typeface="Sora Light"/>
                <a:sym typeface="Sora Light"/>
              </a:rPr>
              <a:t>928 customers recorded</a:t>
            </a:r>
            <a:endParaRPr sz="1700">
              <a:solidFill>
                <a:srgbClr val="3B3535"/>
              </a:solidFill>
              <a:latin typeface="Sora Light"/>
              <a:ea typeface="Sora Light"/>
              <a:cs typeface="Sora Light"/>
              <a:sym typeface="Sora Light"/>
            </a:endParaRPr>
          </a:p>
        </p:txBody>
      </p:sp>
      <p:sp>
        <p:nvSpPr>
          <p:cNvPr id="179" name="Google Shape;179;p9"/>
          <p:cNvSpPr/>
          <p:nvPr/>
        </p:nvSpPr>
        <p:spPr>
          <a:xfrm>
            <a:off x="782184" y="4741902"/>
            <a:ext cx="7627500" cy="1281300"/>
          </a:xfrm>
          <a:prstGeom prst="roundRect">
            <a:avLst>
              <a:gd fmla="val 7102" name="adj"/>
            </a:avLst>
          </a:prstGeom>
          <a:solidFill>
            <a:srgbClr val="F9D2D6"/>
          </a:solidFill>
          <a:ln cap="flat" cmpd="sng" w="9525">
            <a:solidFill>
              <a:srgbClr val="DFB8B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9"/>
          <p:cNvSpPr/>
          <p:nvPr/>
        </p:nvSpPr>
        <p:spPr>
          <a:xfrm>
            <a:off x="1006379" y="4966097"/>
            <a:ext cx="4459500" cy="3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2200"/>
              <a:buFont typeface="Sora SemiBold"/>
              <a:buNone/>
            </a:pPr>
            <a:r>
              <a:rPr b="1" lang="en-US" sz="2200">
                <a:solidFill>
                  <a:srgbClr val="3B3535"/>
                </a:solidFill>
                <a:latin typeface="Sora SemiBold"/>
                <a:ea typeface="Sora SemiBold"/>
                <a:cs typeface="Sora SemiBold"/>
                <a:sym typeface="Sora SemiBold"/>
              </a:rPr>
              <a:t>Targeted Marketing</a:t>
            </a:r>
            <a:endParaRPr b="1" sz="2200">
              <a:solidFill>
                <a:srgbClr val="3B3535"/>
              </a:solidFill>
              <a:latin typeface="Sora SemiBold"/>
              <a:ea typeface="Sora SemiBold"/>
              <a:cs typeface="Sora SemiBold"/>
              <a:sym typeface="Sora SemiBold"/>
            </a:endParaRPr>
          </a:p>
        </p:txBody>
      </p:sp>
      <p:sp>
        <p:nvSpPr>
          <p:cNvPr id="181" name="Google Shape;181;p9"/>
          <p:cNvSpPr/>
          <p:nvPr/>
        </p:nvSpPr>
        <p:spPr>
          <a:xfrm>
            <a:off x="1006379" y="5452229"/>
            <a:ext cx="7179000" cy="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700"/>
              <a:buFont typeface="Sora Light"/>
              <a:buNone/>
            </a:pPr>
            <a:r>
              <a:rPr lang="en-US" sz="1700">
                <a:solidFill>
                  <a:srgbClr val="3B3535"/>
                </a:solidFill>
                <a:latin typeface="Sora Light"/>
                <a:ea typeface="Sora Light"/>
                <a:cs typeface="Sora Light"/>
                <a:sym typeface="Sora Light"/>
              </a:rPr>
              <a:t>Focus on Japan, Malaysia, Taiwan</a:t>
            </a:r>
            <a:endParaRPr sz="1700">
              <a:solidFill>
                <a:srgbClr val="3B3535"/>
              </a:solidFill>
              <a:latin typeface="Sora Light"/>
              <a:ea typeface="Sora Light"/>
              <a:cs typeface="Sora Light"/>
              <a:sym typeface="Sora Light"/>
            </a:endParaRPr>
          </a:p>
        </p:txBody>
      </p:sp>
      <p:sp>
        <p:nvSpPr>
          <p:cNvPr id="182" name="Google Shape;182;p9"/>
          <p:cNvSpPr/>
          <p:nvPr/>
        </p:nvSpPr>
        <p:spPr>
          <a:xfrm>
            <a:off x="782184" y="6239708"/>
            <a:ext cx="7627500" cy="1281300"/>
          </a:xfrm>
          <a:prstGeom prst="roundRect">
            <a:avLst>
              <a:gd fmla="val 7102" name="adj"/>
            </a:avLst>
          </a:prstGeom>
          <a:solidFill>
            <a:srgbClr val="F9D2D6"/>
          </a:solidFill>
          <a:ln cap="flat" cmpd="sng" w="9525">
            <a:solidFill>
              <a:srgbClr val="DFB8B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9"/>
          <p:cNvSpPr/>
          <p:nvPr/>
        </p:nvSpPr>
        <p:spPr>
          <a:xfrm>
            <a:off x="1006375" y="6463900"/>
            <a:ext cx="3137100" cy="3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2200"/>
              <a:buFont typeface="Sora SemiBold"/>
              <a:buNone/>
            </a:pPr>
            <a:r>
              <a:rPr b="1" lang="en-US" sz="2200">
                <a:solidFill>
                  <a:srgbClr val="3B3535"/>
                </a:solidFill>
                <a:latin typeface="Sora SemiBold"/>
                <a:ea typeface="Sora SemiBold"/>
                <a:cs typeface="Sora SemiBold"/>
                <a:sym typeface="Sora SemiBold"/>
              </a:rPr>
              <a:t>Cross-Sell Potential</a:t>
            </a:r>
            <a:endParaRPr b="1" sz="2200">
              <a:solidFill>
                <a:srgbClr val="3B3535"/>
              </a:solidFill>
              <a:latin typeface="Sora SemiBold"/>
              <a:ea typeface="Sora SemiBold"/>
              <a:cs typeface="Sora SemiBold"/>
              <a:sym typeface="Sora SemiBold"/>
            </a:endParaRPr>
          </a:p>
        </p:txBody>
      </p:sp>
      <p:sp>
        <p:nvSpPr>
          <p:cNvPr id="184" name="Google Shape;184;p9"/>
          <p:cNvSpPr/>
          <p:nvPr/>
        </p:nvSpPr>
        <p:spPr>
          <a:xfrm>
            <a:off x="1006379" y="6950035"/>
            <a:ext cx="7179000" cy="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700"/>
              <a:buFont typeface="Sora Light"/>
              <a:buNone/>
            </a:pPr>
            <a:r>
              <a:rPr lang="en-US" sz="1700">
                <a:solidFill>
                  <a:srgbClr val="3B3535"/>
                </a:solidFill>
                <a:latin typeface="Sora Light"/>
                <a:ea typeface="Sora Light"/>
                <a:cs typeface="Sora Light"/>
                <a:sym typeface="Sora Light"/>
              </a:rPr>
              <a:t>Use top customers &amp; countries analytics</a:t>
            </a:r>
            <a:endParaRPr sz="1700">
              <a:solidFill>
                <a:srgbClr val="3B3535"/>
              </a:solidFill>
              <a:latin typeface="Sora Light"/>
              <a:ea typeface="Sora Light"/>
              <a:cs typeface="Sora Light"/>
              <a:sym typeface="Sora Light"/>
            </a:endParaRPr>
          </a:p>
        </p:txBody>
      </p:sp>
      <p:pic>
        <p:nvPicPr>
          <p:cNvPr id="185" name="Google Shape;185;p9" title="Old-Blog-Banners-Purplescape-49 copy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14484" y="2764350"/>
            <a:ext cx="5915916" cy="54652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0"/>
          <p:cNvSpPr/>
          <p:nvPr/>
        </p:nvSpPr>
        <p:spPr>
          <a:xfrm>
            <a:off x="805034" y="875229"/>
            <a:ext cx="5822700" cy="7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842"/>
              </a:lnSpc>
              <a:spcBef>
                <a:spcPts val="0"/>
              </a:spcBef>
              <a:spcAft>
                <a:spcPts val="0"/>
              </a:spcAft>
              <a:buClr>
                <a:srgbClr val="1F1E1E"/>
              </a:buClr>
              <a:buSzPts val="4450"/>
              <a:buFont typeface="Sora SemiBold"/>
              <a:buNone/>
            </a:pPr>
            <a:r>
              <a:rPr b="1" i="0" lang="en-US" sz="4450" u="none" cap="none" strike="noStrike">
                <a:solidFill>
                  <a:srgbClr val="1F1E1E"/>
                </a:solidFill>
                <a:latin typeface="Sora SemiBold"/>
                <a:ea typeface="Sora SemiBold"/>
                <a:cs typeface="Sora SemiBold"/>
                <a:sym typeface="Sora SemiBold"/>
              </a:rPr>
              <a:t>Team Contributions</a:t>
            </a:r>
            <a:endParaRPr b="0" i="0" sz="4450" u="none" cap="none" strike="noStrike"/>
          </a:p>
        </p:txBody>
      </p:sp>
      <p:sp>
        <p:nvSpPr>
          <p:cNvPr id="192" name="Google Shape;192;p10"/>
          <p:cNvSpPr/>
          <p:nvPr/>
        </p:nvSpPr>
        <p:spPr>
          <a:xfrm>
            <a:off x="805034" y="1912859"/>
            <a:ext cx="7627500" cy="2574000"/>
          </a:xfrm>
          <a:prstGeom prst="roundRect">
            <a:avLst>
              <a:gd fmla="val 3535" name="adj"/>
            </a:avLst>
          </a:prstGeom>
          <a:noFill/>
          <a:ln cap="flat" cmpd="sng" w="9525">
            <a:solidFill>
              <a:srgbClr val="000000">
                <a:alpha val="7843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10"/>
          <p:cNvSpPr/>
          <p:nvPr/>
        </p:nvSpPr>
        <p:spPr>
          <a:xfrm>
            <a:off x="812654" y="1920479"/>
            <a:ext cx="7612200" cy="621600"/>
          </a:xfrm>
          <a:prstGeom prst="rect">
            <a:avLst/>
          </a:prstGeom>
          <a:solidFill>
            <a:srgbClr val="FFFFFF">
              <a:alpha val="392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10"/>
          <p:cNvSpPr/>
          <p:nvPr/>
        </p:nvSpPr>
        <p:spPr>
          <a:xfrm>
            <a:off x="1029229" y="2057996"/>
            <a:ext cx="3369000" cy="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700"/>
              <a:buFont typeface="Sora Light"/>
              <a:buNone/>
            </a:pPr>
            <a:r>
              <a:rPr b="0" i="0" lang="en-US" sz="1700" u="none" cap="none" strike="noStrike">
                <a:solidFill>
                  <a:srgbClr val="3B3535"/>
                </a:solidFill>
                <a:latin typeface="Sora Light"/>
                <a:ea typeface="Sora Light"/>
                <a:cs typeface="Sora Light"/>
                <a:sym typeface="Sora Light"/>
              </a:rPr>
              <a:t>Team Member</a:t>
            </a:r>
            <a:endParaRPr b="0" i="0" sz="1700" u="none" cap="none" strike="noStrike"/>
          </a:p>
        </p:txBody>
      </p:sp>
      <p:sp>
        <p:nvSpPr>
          <p:cNvPr id="195" name="Google Shape;195;p10"/>
          <p:cNvSpPr/>
          <p:nvPr/>
        </p:nvSpPr>
        <p:spPr>
          <a:xfrm>
            <a:off x="4839110" y="2057996"/>
            <a:ext cx="3369000" cy="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700"/>
              <a:buFont typeface="Sora Light"/>
              <a:buNone/>
            </a:pPr>
            <a:r>
              <a:rPr b="0" i="0" lang="en-US" sz="1700" u="none" cap="none" strike="noStrike">
                <a:solidFill>
                  <a:srgbClr val="3B3535"/>
                </a:solidFill>
                <a:latin typeface="Sora Light"/>
                <a:ea typeface="Sora Light"/>
                <a:cs typeface="Sora Light"/>
                <a:sym typeface="Sora Light"/>
              </a:rPr>
              <a:t>Responsibility</a:t>
            </a:r>
            <a:endParaRPr b="0" i="0" sz="1700" u="none" cap="none" strike="noStrike"/>
          </a:p>
        </p:txBody>
      </p:sp>
      <p:sp>
        <p:nvSpPr>
          <p:cNvPr id="196" name="Google Shape;196;p10"/>
          <p:cNvSpPr/>
          <p:nvPr/>
        </p:nvSpPr>
        <p:spPr>
          <a:xfrm>
            <a:off x="812654" y="2542223"/>
            <a:ext cx="7612200" cy="968400"/>
          </a:xfrm>
          <a:prstGeom prst="rect">
            <a:avLst/>
          </a:prstGeom>
          <a:solidFill>
            <a:srgbClr val="000000">
              <a:alpha val="392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10"/>
          <p:cNvSpPr/>
          <p:nvPr/>
        </p:nvSpPr>
        <p:spPr>
          <a:xfrm>
            <a:off x="1029229" y="2679740"/>
            <a:ext cx="3369000" cy="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700"/>
              <a:buFont typeface="Sora Light"/>
              <a:buNone/>
            </a:pPr>
            <a:r>
              <a:rPr b="0" i="0" lang="en-US" sz="1700" u="none" cap="none" strike="noStrike">
                <a:solidFill>
                  <a:srgbClr val="3B3535"/>
                </a:solidFill>
                <a:latin typeface="Sora Light"/>
                <a:ea typeface="Sora Light"/>
                <a:cs typeface="Sora Light"/>
                <a:sym typeface="Sora Light"/>
              </a:rPr>
              <a:t>Niharika</a:t>
            </a:r>
            <a:endParaRPr b="0" i="0" sz="1700" u="none" cap="none" strike="noStrike"/>
          </a:p>
        </p:txBody>
      </p:sp>
      <p:sp>
        <p:nvSpPr>
          <p:cNvPr id="198" name="Google Shape;198;p10"/>
          <p:cNvSpPr/>
          <p:nvPr/>
        </p:nvSpPr>
        <p:spPr>
          <a:xfrm>
            <a:off x="4839110" y="2679740"/>
            <a:ext cx="3369000" cy="6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700"/>
              <a:buFont typeface="Sora Light"/>
              <a:buNone/>
            </a:pPr>
            <a:r>
              <a:rPr b="0" i="0" lang="en-US" sz="1700" u="none" cap="none" strike="noStrike">
                <a:solidFill>
                  <a:srgbClr val="3B3535"/>
                </a:solidFill>
                <a:latin typeface="Sora Light"/>
                <a:ea typeface="Sora Light"/>
                <a:cs typeface="Sora Light"/>
                <a:sym typeface="Sora Light"/>
              </a:rPr>
              <a:t>SQL insights, Exploratory Data Analysis</a:t>
            </a:r>
            <a:endParaRPr b="0" i="0" sz="1700" u="none" cap="none" strike="noStrike"/>
          </a:p>
        </p:txBody>
      </p:sp>
      <p:sp>
        <p:nvSpPr>
          <p:cNvPr id="199" name="Google Shape;199;p10"/>
          <p:cNvSpPr/>
          <p:nvPr/>
        </p:nvSpPr>
        <p:spPr>
          <a:xfrm>
            <a:off x="812654" y="3510678"/>
            <a:ext cx="7612200" cy="968400"/>
          </a:xfrm>
          <a:prstGeom prst="rect">
            <a:avLst/>
          </a:prstGeom>
          <a:solidFill>
            <a:srgbClr val="FFFFFF">
              <a:alpha val="392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10"/>
          <p:cNvSpPr/>
          <p:nvPr/>
        </p:nvSpPr>
        <p:spPr>
          <a:xfrm>
            <a:off x="1029229" y="3648195"/>
            <a:ext cx="3369000" cy="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700"/>
              <a:buFont typeface="Sora Light"/>
              <a:buNone/>
            </a:pPr>
            <a:r>
              <a:rPr b="0" i="0" lang="en-US" sz="1700" u="none" cap="none" strike="noStrike">
                <a:solidFill>
                  <a:srgbClr val="3B3535"/>
                </a:solidFill>
                <a:latin typeface="Sora Light"/>
                <a:ea typeface="Sora Light"/>
                <a:cs typeface="Sora Light"/>
                <a:sym typeface="Sora Light"/>
              </a:rPr>
              <a:t>Pranay</a:t>
            </a:r>
            <a:endParaRPr b="0" i="0" sz="1700" u="none" cap="none" strike="noStrike"/>
          </a:p>
        </p:txBody>
      </p:sp>
      <p:sp>
        <p:nvSpPr>
          <p:cNvPr id="201" name="Google Shape;201;p10"/>
          <p:cNvSpPr/>
          <p:nvPr/>
        </p:nvSpPr>
        <p:spPr>
          <a:xfrm>
            <a:off x="4839110" y="3648195"/>
            <a:ext cx="3369000" cy="6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700"/>
              <a:buFont typeface="Sora Light"/>
              <a:buNone/>
            </a:pPr>
            <a:r>
              <a:rPr b="0" i="0" lang="en-US" sz="1700" u="none" cap="none" strike="noStrike">
                <a:solidFill>
                  <a:srgbClr val="3B3535"/>
                </a:solidFill>
                <a:latin typeface="Sora Light"/>
                <a:ea typeface="Sora Light"/>
                <a:cs typeface="Sora Light"/>
                <a:sym typeface="Sora Light"/>
              </a:rPr>
              <a:t>Data cleaning, preprocessing, visualizations</a:t>
            </a:r>
            <a:endParaRPr b="0" i="0" sz="1700" u="none" cap="none" strike="noStrike"/>
          </a:p>
        </p:txBody>
      </p:sp>
      <p:pic>
        <p:nvPicPr>
          <p:cNvPr id="202" name="Google Shape;202;p10" title="B559-Student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90500" y="3590150"/>
            <a:ext cx="5939908" cy="46394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2025-05-17T08:19:45Z</dcterms:created>
  <dc:creator>PptxGenJS</dc:creator>
</cp:coreProperties>
</file>